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1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73" r:id="rId4"/>
    <p:sldId id="274" r:id="rId5"/>
    <p:sldId id="315" r:id="rId6"/>
    <p:sldId id="314" r:id="rId7"/>
    <p:sldId id="313" r:id="rId8"/>
    <p:sldId id="316" r:id="rId9"/>
    <p:sldId id="317" r:id="rId10"/>
    <p:sldId id="318" r:id="rId11"/>
    <p:sldId id="319" r:id="rId12"/>
    <p:sldId id="320" r:id="rId13"/>
    <p:sldId id="321" r:id="rId14"/>
    <p:sldId id="264" r:id="rId15"/>
    <p:sldId id="32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07FABE7D-EF77-4F0A-B6D4-F499B6D2D510}">
          <p14:sldIdLst>
            <p14:sldId id="256"/>
            <p14:sldId id="257"/>
            <p14:sldId id="273"/>
            <p14:sldId id="274"/>
            <p14:sldId id="315"/>
            <p14:sldId id="314"/>
            <p14:sldId id="313"/>
            <p14:sldId id="316"/>
            <p14:sldId id="317"/>
            <p14:sldId id="318"/>
            <p14:sldId id="319"/>
            <p14:sldId id="320"/>
            <p14:sldId id="321"/>
            <p14:sldId id="264"/>
            <p14:sldId id="3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ebyeol Yu" initials="SY" lastIdx="1" clrIdx="0"/>
  <p:cmAuthor id="2" name="민현식" initials="민" lastIdx="1" clrIdx="1"/>
  <p:cmAuthor id="3" name="Daniel" initials="D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7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3" autoAdjust="0"/>
    <p:restoredTop sz="80226" autoAdjust="0"/>
  </p:normalViewPr>
  <p:slideViewPr>
    <p:cSldViewPr snapToGrid="0">
      <p:cViewPr varScale="1">
        <p:scale>
          <a:sx n="92" d="100"/>
          <a:sy n="92" d="100"/>
        </p:scale>
        <p:origin x="1344" y="96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15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70C8B9C3-BC05-424C-B054-453EEF81B6D1}" type="datetime1">
              <a:rPr lang="ko-KR" altLang="en-US"/>
              <a:pPr lvl="0">
                <a:defRPr/>
              </a:pPr>
              <a:t>2022-10-05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BC762A82-7A5F-48B4-AD05-F5B30AAE5E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3AA8417-1E67-4BD6-B6EF-89A3796D8793}" type="datetime1">
              <a:rPr lang="ko-KR" altLang="en-US"/>
              <a:pPr lvl="0">
                <a:defRPr/>
              </a:pPr>
              <a:t>2022-10-05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AE28A3D6-A7C1-43DC-A859-492AA53359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먼저 </a:t>
            </a:r>
            <a:r>
              <a:rPr lang="ko-KR" altLang="en-US" b="1" u="sng" dirty="0" err="1"/>
              <a:t>인스타그램</a:t>
            </a:r>
            <a:r>
              <a:rPr lang="ko-KR" altLang="en-US" dirty="0" err="1"/>
              <a:t>에서</a:t>
            </a:r>
            <a:r>
              <a:rPr lang="ko-KR" altLang="en-US" dirty="0"/>
              <a:t> 인기가 있는 상품들과 실제 </a:t>
            </a:r>
            <a:r>
              <a:rPr lang="ko-KR" altLang="en-US" b="1" u="sng" dirty="0"/>
              <a:t>카카오 선물</a:t>
            </a:r>
            <a:r>
              <a:rPr lang="ko-KR" altLang="en-US" dirty="0"/>
              <a:t>에서 위시리스트가 높은 상품들을 시각적으로 비교할 수 있으며</a:t>
            </a:r>
            <a:r>
              <a:rPr lang="en-US" altLang="ko-KR" dirty="0"/>
              <a:t>,</a:t>
            </a:r>
            <a:r>
              <a:rPr lang="ko-KR" altLang="en-US" dirty="0"/>
              <a:t> 현재 </a:t>
            </a:r>
            <a:r>
              <a:rPr lang="ko-KR" altLang="en-US" b="1" u="sng" dirty="0"/>
              <a:t>트렌드를 주도하고 있는 상품</a:t>
            </a:r>
            <a:r>
              <a:rPr lang="ko-KR" altLang="en-US" dirty="0"/>
              <a:t>들을 보다 자세히 알 수 있을 것입니다</a:t>
            </a:r>
            <a:r>
              <a:rPr lang="en-US" altLang="ko-KR" dirty="0"/>
              <a:t>.</a:t>
            </a: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r>
              <a:rPr lang="ko-KR" altLang="en-US" dirty="0"/>
              <a:t>또한 실제로 인기있는 상품 중 </a:t>
            </a:r>
            <a:r>
              <a:rPr lang="ko-KR" altLang="en-US" b="1" u="sng" dirty="0"/>
              <a:t>카카오 선물</a:t>
            </a:r>
            <a:r>
              <a:rPr lang="ko-KR" altLang="en-US" dirty="0"/>
              <a:t>에 입점하지 않거나 그 종류가 적은 상품들을 파악하고</a:t>
            </a:r>
            <a:r>
              <a:rPr lang="en-US" altLang="ko-KR" dirty="0"/>
              <a:t>,</a:t>
            </a:r>
            <a:r>
              <a:rPr lang="ko-KR" altLang="en-US" dirty="0"/>
              <a:t> 파악된 상품들을 판매하는 회사에게는 선물하기에 등록할 </a:t>
            </a:r>
            <a:r>
              <a:rPr lang="ko-KR" altLang="en-US" b="1" u="sng" dirty="0"/>
              <a:t>근거자료</a:t>
            </a:r>
            <a:r>
              <a:rPr lang="ko-KR" altLang="en-US" dirty="0"/>
              <a:t>로, </a:t>
            </a:r>
            <a:r>
              <a:rPr lang="ko-KR" altLang="en-US" b="1" u="sng" dirty="0"/>
              <a:t>카카오 선물</a:t>
            </a:r>
            <a:r>
              <a:rPr lang="ko-KR" altLang="en-US" dirty="0"/>
              <a:t>에는 새로운 상품을 등록할 </a:t>
            </a:r>
            <a:r>
              <a:rPr lang="ko-KR" altLang="en-US" b="1" u="sng" dirty="0"/>
              <a:t>근거자료</a:t>
            </a:r>
            <a:r>
              <a:rPr lang="ko-KR" altLang="en-US" dirty="0"/>
              <a:t>로서 이용 될 수 있다.</a:t>
            </a:r>
            <a:endParaRPr lang="en-US" altLang="ko-KR" dirty="0"/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활성 이용자수 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구매 빈도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고객만족도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&amp;</a:t>
            </a:r>
            <a:r>
              <a:rPr lang="ko-KR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재구매율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객단가 증가 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59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53415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7665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955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6864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ko-KR" altLang="en-US" dirty="0" smtClean="0"/>
              <a:t>추진배경</a:t>
            </a:r>
            <a:endParaRPr lang="ko-KR" alt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ko-KR" altLang="en-US" dirty="0" err="1" smtClean="0"/>
              <a:t>개발필요성</a:t>
            </a:r>
            <a:endParaRPr lang="ko-KR" alt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ko-KR" altLang="en-US" dirty="0" err="1" smtClean="0"/>
              <a:t>개발목적</a:t>
            </a:r>
            <a:endParaRPr lang="ko-KR" alt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ko-KR" altLang="en-US" dirty="0" smtClean="0"/>
              <a:t>개발방향</a:t>
            </a:r>
            <a:endParaRPr lang="ko-KR" alt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ko-KR" altLang="en-US" dirty="0" smtClean="0"/>
              <a:t>기대효과</a:t>
            </a:r>
            <a:endParaRPr lang="ko-KR" alt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ko-KR" altLang="en-US" dirty="0" smtClean="0"/>
              <a:t>추진체계</a:t>
            </a:r>
            <a:endParaRPr lang="en-US" altLang="ko-KR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ko-KR" altLang="en-US" dirty="0" smtClean="0"/>
              <a:t>개발환경</a:t>
            </a:r>
            <a:endParaRPr lang="en-US" altLang="ko-KR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ko-KR" altLang="en-US" dirty="0" smtClean="0"/>
              <a:t>추진일정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234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ore-KR" altLang="en-US" dirty="0"/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통계청이 지난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일 발표한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'2022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8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월 온라인 쇼핑 동향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'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보고서에 따르면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 Sans KR"/>
              </a:rPr>
              <a:t>카카오톡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 선물하기 등이 포함된 온라인 쿠폰 서비스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 Sans KR"/>
              </a:rPr>
              <a:t>거래액은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2018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1085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억원에서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2019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3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3800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억원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, 2020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4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2662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억원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, 2021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5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5934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억원으로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4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년 </a:t>
            </a:r>
            <a:r>
              <a:rPr lang="ko-KR" altLang="en-US" b="0" i="0" dirty="0" smtClean="0">
                <a:solidFill>
                  <a:srgbClr val="000000"/>
                </a:solidFill>
                <a:effectLst/>
                <a:latin typeface="Noto Sans KR"/>
              </a:rPr>
              <a:t>간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182%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성장했다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올해 상반기에만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3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2853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억원이 거래된 것으로 나타났다</a:t>
            </a:r>
            <a:r>
              <a:rPr lang="en-US" altLang="ko-KR" b="0" i="0" dirty="0" smtClean="0">
                <a:solidFill>
                  <a:srgbClr val="000000"/>
                </a:solidFill>
                <a:effectLst/>
                <a:latin typeface="Noto Sans KR"/>
              </a:rPr>
              <a:t>.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숙명여대 경영학과 교수는 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Noto Sans KR"/>
              </a:rPr>
              <a:t>"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Noto Sans KR"/>
              </a:rPr>
              <a:t>아시아권은 예로부터 명절이나 생일에 선물을 주는 문화가 발달했는데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Noto Sans KR"/>
              </a:rPr>
              <a:t>,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Noto Sans KR"/>
              </a:rPr>
              <a:t>우리나라의 경우 모바일 서비스가 급속도로 발전하면서 이제는 온라인으로 선물을 주고받게 된 것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Noto Sans KR"/>
              </a:rPr>
              <a:t>"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이라고 말했다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. </a:t>
            </a:r>
            <a:endParaRPr lang="en-US" altLang="ko-KR" b="0" i="0" dirty="0" smtClean="0">
              <a:solidFill>
                <a:srgbClr val="000000"/>
              </a:solidFill>
              <a:effectLst/>
              <a:latin typeface="Noto Sans KR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 smtClean="0">
                <a:solidFill>
                  <a:srgbClr val="000000"/>
                </a:solidFill>
                <a:effectLst/>
                <a:latin typeface="Noto Sans KR"/>
              </a:rPr>
              <a:t>이어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"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과거에는 백화점 같은 데를 가야 프리미엄 선물을 구할 수 있었지만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,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Noto Sans KR"/>
              </a:rPr>
              <a:t>이제는 언제 어디서든 편하게 선물을 구할 수 있고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Noto Sans KR"/>
              </a:rPr>
              <a:t>, </a:t>
            </a:r>
            <a:r>
              <a:rPr lang="ko-KR" altLang="en-US" b="1" i="0" dirty="0" smtClean="0">
                <a:solidFill>
                  <a:srgbClr val="000000"/>
                </a:solidFill>
                <a:effectLst/>
                <a:latin typeface="Noto Sans KR"/>
              </a:rPr>
              <a:t>한두 번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Noto Sans KR"/>
              </a:rPr>
              <a:t>클릭으로 손쉽게 보낼 수 있다는 점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에서 이 시장이 커지고 </a:t>
            </a:r>
            <a:r>
              <a:rPr lang="ko-KR" altLang="en-US" b="0" i="0" dirty="0" smtClean="0">
                <a:solidFill>
                  <a:srgbClr val="000000"/>
                </a:solidFill>
                <a:effectLst/>
                <a:latin typeface="Noto Sans KR"/>
              </a:rPr>
              <a:t>있다</a:t>
            </a:r>
            <a:r>
              <a:rPr lang="en-US" altLang="ko-KR" b="0" i="0" dirty="0" smtClean="0">
                <a:solidFill>
                  <a:srgbClr val="000000"/>
                </a:solidFill>
                <a:effectLst/>
                <a:latin typeface="Noto Sans KR"/>
              </a:rPr>
              <a:t>.</a:t>
            </a:r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endParaRPr lang="en-US" altLang="ko-KR" dirty="0"/>
          </a:p>
          <a:p>
            <a:r>
              <a:rPr lang="en-US" altLang="ko-KR" dirty="0"/>
              <a:t>https://</a:t>
            </a:r>
            <a:r>
              <a:rPr lang="en-US" altLang="ko-KR" dirty="0" err="1"/>
              <a:t>www.asiatoday.co.kr</a:t>
            </a:r>
            <a:r>
              <a:rPr lang="en-US" altLang="ko-KR" dirty="0"/>
              <a:t>/</a:t>
            </a:r>
            <a:r>
              <a:rPr lang="en-US" altLang="ko-KR" dirty="0" err="1"/>
              <a:t>view.php?key</a:t>
            </a:r>
            <a:r>
              <a:rPr lang="en-US" altLang="ko-KR" dirty="0"/>
              <a:t>=20220907010004715</a:t>
            </a:r>
          </a:p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892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010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041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350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데이터 통신의 발전과 </a:t>
            </a:r>
            <a:r>
              <a:rPr lang="en-US" altLang="ko-KR" dirty="0"/>
              <a:t>COVID19</a:t>
            </a:r>
            <a:r>
              <a:rPr lang="ko-KR" altLang="en-US" dirty="0"/>
              <a:t>의 유행으로 인해 최근 </a:t>
            </a:r>
            <a:r>
              <a:rPr lang="en-US" altLang="ko-KR" dirty="0"/>
              <a:t>MZ</a:t>
            </a:r>
            <a:r>
              <a:rPr lang="ko-KR" altLang="en-US" dirty="0"/>
              <a:t>세대들의 비대면 소통에 대한 거부감이 크게 줄어들었습니다</a:t>
            </a:r>
            <a:r>
              <a:rPr lang="en-US" altLang="ko-KR" dirty="0"/>
              <a:t>.</a:t>
            </a:r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이에 따라 강의</a:t>
            </a:r>
            <a:r>
              <a:rPr lang="en-US" altLang="ko-KR" dirty="0"/>
              <a:t>,</a:t>
            </a:r>
            <a:r>
              <a:rPr lang="ko-KR" altLang="en-US" dirty="0"/>
              <a:t> 회의 뿐 만이 아닌 생일 및 기념일 선물</a:t>
            </a:r>
            <a:r>
              <a:rPr lang="en-US" altLang="ko-KR" dirty="0"/>
              <a:t>,</a:t>
            </a:r>
            <a:r>
              <a:rPr lang="ko-KR" altLang="en-US" dirty="0"/>
              <a:t> 심지어 축의금과 조의금 송금까지 모바일기기를 활용하는 것이 트렌드로 자리잡았습니다</a:t>
            </a:r>
            <a:r>
              <a:rPr lang="en-US" altLang="ko-KR" dirty="0"/>
              <a:t>.</a:t>
            </a:r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이에 </a:t>
            </a:r>
            <a:r>
              <a:rPr lang="en-US" altLang="ko-KR" dirty="0"/>
              <a:t>‘</a:t>
            </a:r>
            <a:r>
              <a:rPr lang="ko-KR" altLang="en-US" b="1" u="sng" dirty="0"/>
              <a:t>인스타그램</a:t>
            </a:r>
            <a:r>
              <a:rPr lang="en-US" altLang="ko-KR" b="1" u="sng" dirty="0"/>
              <a:t>’</a:t>
            </a:r>
            <a:r>
              <a:rPr lang="ko-KR" altLang="en-US" dirty="0"/>
              <a:t>과 </a:t>
            </a:r>
            <a:r>
              <a:rPr lang="en-US" altLang="ko-KR" dirty="0"/>
              <a:t>‘</a:t>
            </a:r>
            <a:r>
              <a:rPr lang="ko-KR" altLang="en-US" b="1" u="sng" dirty="0"/>
              <a:t>카카오톡 선물하기</a:t>
            </a:r>
            <a:r>
              <a:rPr lang="en-US" altLang="ko-KR" b="1" u="sng" dirty="0"/>
              <a:t>’</a:t>
            </a:r>
            <a:r>
              <a:rPr lang="ko-KR" altLang="en-US" dirty="0"/>
              <a:t> 페이지</a:t>
            </a:r>
            <a:r>
              <a:rPr lang="en-US" altLang="ko-KR" dirty="0"/>
              <a:t>(</a:t>
            </a:r>
            <a:r>
              <a:rPr lang="ko-KR" altLang="en-US" dirty="0"/>
              <a:t>이하 카카오 선물</a:t>
            </a:r>
            <a:r>
              <a:rPr lang="en-US" altLang="ko-KR" dirty="0"/>
              <a:t>)</a:t>
            </a:r>
            <a:r>
              <a:rPr lang="ko-KR" altLang="en-US" dirty="0"/>
              <a:t>에서 상품에 대한 </a:t>
            </a:r>
            <a:r>
              <a:rPr lang="ko-KR" altLang="en-US" b="1" u="sng" dirty="0"/>
              <a:t>선호도</a:t>
            </a:r>
            <a:r>
              <a:rPr lang="ko-KR" altLang="en-US" dirty="0"/>
              <a:t>를 워드클라우드</a:t>
            </a:r>
            <a:r>
              <a:rPr lang="en-US" altLang="ko-KR" dirty="0"/>
              <a:t>(Word Cloud)*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통해 </a:t>
            </a:r>
            <a:r>
              <a:rPr lang="ko-KR" altLang="en-US" b="1" u="sng" dirty="0"/>
              <a:t>분석</a:t>
            </a:r>
            <a:r>
              <a:rPr lang="ko-KR" altLang="en-US" dirty="0"/>
              <a:t> 및 </a:t>
            </a:r>
            <a:r>
              <a:rPr lang="ko-KR" altLang="en-US" b="1" u="sng" dirty="0"/>
              <a:t>시각자료</a:t>
            </a:r>
            <a:r>
              <a:rPr lang="ko-KR" altLang="en-US" dirty="0"/>
              <a:t> 도출을 할 예정입니다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en-US" altLang="ko-KR" dirty="0"/>
              <a:t>SNS</a:t>
            </a:r>
            <a:r>
              <a:rPr lang="ko-KR" altLang="en-US" dirty="0"/>
              <a:t>와 쇼핑몰은 기본적으로 </a:t>
            </a:r>
            <a:r>
              <a:rPr lang="en-US" altLang="ko-KR" dirty="0"/>
              <a:t>MZ</a:t>
            </a:r>
            <a:r>
              <a:rPr lang="ko-KR" altLang="en-US" dirty="0"/>
              <a:t>세대들의 이용률이 가장 높은 </a:t>
            </a:r>
            <a:r>
              <a:rPr lang="ko-KR" altLang="en-US" b="1" u="sng" dirty="0" err="1"/>
              <a:t>인스타그램</a:t>
            </a:r>
            <a:r>
              <a:rPr lang="ko-KR" altLang="en-US" dirty="0" err="1"/>
              <a:t>과</a:t>
            </a:r>
            <a:r>
              <a:rPr lang="ko-KR" altLang="en-US" dirty="0"/>
              <a:t> </a:t>
            </a:r>
            <a:r>
              <a:rPr lang="ko-KR" altLang="en-US" b="1" u="sng" dirty="0"/>
              <a:t>카카오 선물</a:t>
            </a:r>
            <a:r>
              <a:rPr lang="ko-KR" altLang="en-US" dirty="0"/>
              <a:t>에서의 </a:t>
            </a:r>
            <a:r>
              <a:rPr lang="ko-KR" altLang="en-US" b="1" u="sng" dirty="0" err="1"/>
              <a:t>구매상품</a:t>
            </a:r>
            <a:r>
              <a:rPr lang="ko-KR" altLang="en-US" dirty="0" err="1"/>
              <a:t>을</a:t>
            </a:r>
            <a:r>
              <a:rPr lang="ko-KR" altLang="en-US" dirty="0"/>
              <a:t> 한정합니다</a:t>
            </a:r>
            <a:r>
              <a:rPr lang="en-US" altLang="ko-KR" dirty="0"/>
              <a:t>.</a:t>
            </a:r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r>
              <a:rPr lang="ko-KR" altLang="en-US" dirty="0"/>
              <a:t>또한 비교분석을 용이하게 하기 위해 </a:t>
            </a:r>
            <a:r>
              <a:rPr lang="ko-KR" altLang="en-US" b="1" u="sng" dirty="0" err="1"/>
              <a:t>검색어</a:t>
            </a:r>
            <a:r>
              <a:rPr lang="ko-KR" altLang="en-US" dirty="0" err="1"/>
              <a:t>는</a:t>
            </a:r>
            <a:r>
              <a:rPr lang="ko-KR" altLang="en-US" dirty="0"/>
              <a:t> </a:t>
            </a:r>
            <a:r>
              <a:rPr lang="en-US" altLang="ko-KR" b="1" u="sng" dirty="0"/>
              <a:t>‘</a:t>
            </a:r>
            <a:r>
              <a:rPr lang="ko-KR" altLang="en-US" b="1" u="sng" dirty="0"/>
              <a:t>선물</a:t>
            </a:r>
            <a:r>
              <a:rPr lang="en-US" altLang="ko-KR" b="1" u="sng" dirty="0"/>
              <a:t>’</a:t>
            </a:r>
            <a:r>
              <a:rPr lang="ko-KR" altLang="en-US" dirty="0"/>
              <a:t>이라는 키워드에 한정합니다</a:t>
            </a:r>
            <a:r>
              <a:rPr lang="en-US" altLang="ko-KR" dirty="0"/>
              <a:t>.</a:t>
            </a:r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마지막으로  쇼핑몰 자료 분석에 있어서 보다 신뢰성을 높이기 위해 </a:t>
            </a:r>
            <a:r>
              <a:rPr lang="ko-KR" altLang="en-US" b="1" u="sng" dirty="0"/>
              <a:t>카카오 선물 </a:t>
            </a:r>
            <a:r>
              <a:rPr lang="ko-KR" altLang="en-US" dirty="0"/>
              <a:t>내의 </a:t>
            </a:r>
            <a:r>
              <a:rPr lang="en-US" altLang="ko-KR" b="1" u="sng" dirty="0"/>
              <a:t>‘</a:t>
            </a:r>
            <a:r>
              <a:rPr lang="ko-KR" altLang="en-US" b="1" u="sng" dirty="0"/>
              <a:t>위시리스트</a:t>
            </a:r>
            <a:r>
              <a:rPr lang="en-US" altLang="ko-KR" b="1" u="sng" dirty="0"/>
              <a:t>’</a:t>
            </a:r>
            <a:r>
              <a:rPr lang="ko-KR" altLang="en-US" b="1" u="sng" dirty="0"/>
              <a:t>의 수</a:t>
            </a:r>
            <a:r>
              <a:rPr lang="ko-KR" altLang="en-US" dirty="0"/>
              <a:t>를 기준으로 </a:t>
            </a:r>
            <a:r>
              <a:rPr lang="ko-KR" altLang="en-US" b="1" u="sng" dirty="0"/>
              <a:t>상품 선호도</a:t>
            </a:r>
            <a:r>
              <a:rPr lang="ko-KR" altLang="en-US" dirty="0"/>
              <a:t>를 산정하였습니다</a:t>
            </a:r>
            <a:r>
              <a:rPr lang="en-US" altLang="ko-KR" dirty="0"/>
              <a:t>.</a:t>
            </a:r>
          </a:p>
          <a:p>
            <a:pPr>
              <a:defRPr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071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먼저 </a:t>
            </a:r>
            <a:r>
              <a:rPr lang="ko-KR" altLang="en-US" b="1" u="sng" dirty="0" err="1"/>
              <a:t>인스타그램</a:t>
            </a:r>
            <a:r>
              <a:rPr lang="ko-KR" altLang="en-US" dirty="0" err="1"/>
              <a:t>과</a:t>
            </a:r>
            <a:r>
              <a:rPr lang="ko-KR" altLang="en-US" dirty="0"/>
              <a:t>  </a:t>
            </a:r>
            <a:r>
              <a:rPr lang="ko-KR" altLang="en-US" b="1" u="sng" dirty="0"/>
              <a:t>카카오 선물</a:t>
            </a:r>
            <a:r>
              <a:rPr lang="ko-KR" altLang="en-US" dirty="0"/>
              <a:t>에서 </a:t>
            </a:r>
            <a:r>
              <a:rPr lang="en-US" altLang="ko-KR" dirty="0"/>
              <a:t>‘</a:t>
            </a:r>
            <a:r>
              <a:rPr lang="ko-KR" altLang="en-US" b="1" u="sng" dirty="0"/>
              <a:t>선물</a:t>
            </a:r>
            <a:r>
              <a:rPr lang="en-US" altLang="ko-KR" b="1" u="sng" dirty="0"/>
              <a:t>’</a:t>
            </a:r>
            <a:r>
              <a:rPr lang="ko-KR" altLang="en-US" dirty="0"/>
              <a:t>의 상품 선호도 텍스트를 </a:t>
            </a:r>
            <a:r>
              <a:rPr lang="en-US" altLang="ko-KR" b="1" u="sng" dirty="0"/>
              <a:t>‘</a:t>
            </a:r>
            <a:r>
              <a:rPr lang="ko-KR" altLang="en-US" b="1" u="sng" dirty="0"/>
              <a:t>해시태그</a:t>
            </a:r>
            <a:r>
              <a:rPr lang="en-US" altLang="ko-KR" b="1" u="sng" dirty="0"/>
              <a:t>’</a:t>
            </a:r>
            <a:r>
              <a:rPr lang="ko-KR" altLang="en-US" dirty="0"/>
              <a:t>와 </a:t>
            </a:r>
            <a:r>
              <a:rPr lang="en-US" altLang="ko-KR" b="1" u="sng" dirty="0"/>
              <a:t>‘</a:t>
            </a:r>
            <a:r>
              <a:rPr lang="ko-KR" altLang="en-US" b="1" u="sng" dirty="0"/>
              <a:t>상품명</a:t>
            </a:r>
            <a:r>
              <a:rPr lang="en-US" altLang="ko-KR" b="1" u="sng" dirty="0"/>
              <a:t>’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가지를 추출할 예정입니다</a:t>
            </a:r>
            <a:r>
              <a:rPr lang="en-US" altLang="ko-KR" dirty="0"/>
              <a:t>.</a:t>
            </a:r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r>
              <a:rPr lang="ko-KR" altLang="en-US" dirty="0"/>
              <a:t>그 후 추출한 텍스트를 정제 후 선호가 높은 상품 순으로 워드클라우드</a:t>
            </a:r>
            <a:r>
              <a:rPr lang="en-US" altLang="ko-KR" dirty="0"/>
              <a:t>(Word Cloud)</a:t>
            </a:r>
            <a:r>
              <a:rPr lang="ko-KR" altLang="en-US" dirty="0"/>
              <a:t> 형태로 </a:t>
            </a:r>
            <a:r>
              <a:rPr lang="ko-KR" altLang="en-US" b="1" u="sng" dirty="0"/>
              <a:t>시각화</a:t>
            </a:r>
            <a:r>
              <a:rPr lang="ko-KR" altLang="en-US" dirty="0"/>
              <a:t> 할 것 입니다.</a:t>
            </a:r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그리하여 </a:t>
            </a:r>
            <a:r>
              <a:rPr lang="en-US" altLang="ko-KR" dirty="0"/>
              <a:t>SNS</a:t>
            </a:r>
            <a:r>
              <a:rPr lang="ko-KR" altLang="en-US" dirty="0"/>
              <a:t>와 쇼핑몰의 선호도 순위를 </a:t>
            </a:r>
            <a:r>
              <a:rPr lang="ko-KR" altLang="en-US" b="1" u="sng" dirty="0"/>
              <a:t>시각화</a:t>
            </a:r>
            <a:r>
              <a:rPr lang="ko-KR" altLang="en-US" dirty="0"/>
              <a:t>하여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b="1" u="sng" dirty="0"/>
              <a:t>비교분석</a:t>
            </a:r>
            <a:r>
              <a:rPr lang="ko-KR" altLang="en-US" dirty="0"/>
              <a:t>하는 방향으로 프로젝트를 진행하겠습니다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4D27D-13E3-4616-AF95-38D01CA9B80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753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C68A2-B1B4-429D-A94C-E1A96B086D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861F546-19C9-4187-96CB-E5083DE2A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0CA487-BBA5-4461-94EF-A922656CD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B610C-224A-4A0F-A6D5-62D077614641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7BB73-35E5-41F7-AE37-777A030CC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FBECCE-40EC-40AD-809B-384638338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551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BD1CC8-03F0-43B3-AFFB-02FC5742C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E9FEF6-B379-4198-9533-902A8394E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70FF25-6110-41DA-B2EC-DCC5873E8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09460-059A-4983-8C81-8BB0A068151A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18730E-90D4-4D84-86A9-4510A303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E49D7B-E0F3-4385-9474-7D916E47D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143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867939-B951-4FA1-98D1-127F9B0B84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761D11-87DA-4B29-9CFE-5CD757F11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0704A-C865-4FF0-87B0-5A4C28A78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A7C15-3FD5-4EA1-9954-7AFC1B918FD2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BA3A77-6F42-4432-B7F2-8B12E245B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32DEFA-E0AA-4E45-8617-49A6BBF50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84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85209-FE6A-4957-803F-9ED9FD7A8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3997DA-18DA-4926-A89E-5B77C48FE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7F4A65-4430-4346-90AA-17946CE78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76715-23F0-42E4-83CA-592DFD492075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9AA39B-2776-48AC-817E-3009BDD01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DFB316-560E-46C6-B318-44DCC73EB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34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BD600-E54F-49CF-BDFD-D6137E6F7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F75EC5-4EEC-4480-9034-76CABF85B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05AB81-1E3B-40B3-B9D6-1E44A14B0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2F277-7BF0-4FB6-8651-C5546D3332EA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9C8BE3-BF18-45AE-9B2A-71C3EDBCE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2D6F3C-3569-462A-8A4E-53F8DFCB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315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178E2E-DC4D-48B9-8978-0CCFD4E63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62436-68CF-420E-8444-D6B01E35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8956E5-FA27-4829-9366-1C5F4450B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04E7B5-2E56-45A3-A89C-5F7F1D27E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DB39-6800-4FE9-B0EA-8BFD9B8B1E13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334E87-DDE9-4D5A-9793-03FA69B93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0DBB9E-0FC9-472A-9542-633B2C0EA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078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D9BDA-00D4-4BFD-8BE8-698E8EAF8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423A9B-40DD-4483-AF50-52339A314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3C9DBE-EA89-41A4-978C-2ACF0BF7A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19C133D-9205-4110-BA9D-51EAB5F030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99BD6AD-1811-4662-A004-120AF5686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EC5657-A067-43D8-AB80-EBEFC0E1E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496E-F502-4EC2-91CE-20A355A1F259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BB23D4-B24B-4027-95B1-8B9FB0FD2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FCDBDD-1F6D-46EA-80B0-94A0D2E83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613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632DE-CDD5-4B7D-9D67-04BFCB7B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A3244D1-0DD9-4530-870C-50E6CB2D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4D028-3AF4-4C6B-9C2A-C95FED5CEE8F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38B66E-3EB1-473E-BEAE-84CCA7E43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8D454C-44B5-427C-A856-8951D9ACF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647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4EB1942-419B-4F53-A812-B6DAE0491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693D1-E15B-4C96-AE4C-07461BE08661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66153EE-323E-40B8-AD42-BE59E23B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DF2213-DC13-4AF4-AAF0-F12862299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749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A0F09A-D5B3-4D40-AC13-94812C3BD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1DDF0-CE66-4503-A627-6373A4700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1E95C3-CC39-4319-BCC4-13E658EB0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B27E63-10BF-4D95-A015-E0708413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05030-DEBE-4878-B975-307A57874066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8EE8C4-C978-4B8F-B8D0-63C9DBF7F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1103D2-D20C-4CD7-81E2-FA3325C7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276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C71E89-A485-4D95-9339-07B978B3C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EF66CA-004E-4642-B3F0-D01EE3ADDC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A368E6-A328-4FC0-B7D1-1CA0C3068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C7ABF6-98B8-42A1-BFF6-438B1A0F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63F7A-4EC2-499B-ADEF-532EDEB85706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B8174B-E0CA-4E3B-8264-F216D0CE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9CF504-4F57-44DE-B867-CE0FCF91F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305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F0C001-B4BB-4A40-BA48-D4D8789E0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5E9660-2FB7-4DB2-9FC3-D9EE380E5F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E3D34A-38D6-4380-B60D-2C2ADAF40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04045-15CA-46B6-887E-E7093297D42D}" type="datetime1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452890-46FB-4DEC-BAE7-020D5ABB68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E79BA-9731-4F67-B609-1A856A73BE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#/#</a:t>
            </a:r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3912D9-0639-4310-A2CA-2BB78093F8BC}"/>
              </a:ext>
            </a:extLst>
          </p:cNvPr>
          <p:cNvSpPr txBox="1"/>
          <p:nvPr userDrawn="1"/>
        </p:nvSpPr>
        <p:spPr>
          <a:xfrm>
            <a:off x="9203863" y="6613968"/>
            <a:ext cx="2877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accent1"/>
                </a:solidFill>
              </a:rPr>
              <a:t>Copyright</a:t>
            </a:r>
            <a:r>
              <a:rPr lang="en-US" altLang="ko-KR" sz="900">
                <a:solidFill>
                  <a:schemeClr val="accent1"/>
                </a:solidFill>
              </a:rPr>
              <a:t>ⓒ</a:t>
            </a:r>
            <a:r>
              <a:rPr lang="en-US" altLang="ko-KR" sz="900" baseline="0">
                <a:solidFill>
                  <a:schemeClr val="accent1"/>
                </a:solidFill>
              </a:rPr>
              <a:t> </a:t>
            </a:r>
            <a:r>
              <a:rPr lang="ko-KR" altLang="en-US" sz="900" baseline="0">
                <a:solidFill>
                  <a:schemeClr val="accent1"/>
                </a:solidFill>
              </a:rPr>
              <a:t>아시아경제교육센터</a:t>
            </a:r>
            <a:r>
              <a:rPr lang="en-US" altLang="ko-KR" sz="900">
                <a:solidFill>
                  <a:schemeClr val="accent1"/>
                </a:solidFill>
              </a:rPr>
              <a:t>. </a:t>
            </a:r>
            <a:r>
              <a:rPr lang="en-US" altLang="ko-KR" sz="900" dirty="0">
                <a:solidFill>
                  <a:schemeClr val="accent1"/>
                </a:solidFill>
              </a:rPr>
              <a:t>All Rights Reserved.</a:t>
            </a:r>
            <a:endParaRPr lang="ko-KR" altLang="en-US" sz="9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189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F927FE14-2AF6-1F40-A7C1-F009CF654FCD}"/>
              </a:ext>
            </a:extLst>
          </p:cNvPr>
          <p:cNvSpPr/>
          <p:nvPr/>
        </p:nvSpPr>
        <p:spPr>
          <a:xfrm>
            <a:off x="-8020" y="0"/>
            <a:ext cx="12200020" cy="442904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130865" y="4848246"/>
            <a:ext cx="5594956" cy="1002066"/>
          </a:xfrm>
        </p:spPr>
        <p:txBody>
          <a:bodyPr>
            <a:normAutofit fontScale="55000" lnSpcReduction="20000"/>
          </a:bodyPr>
          <a:lstStyle/>
          <a:p>
            <a:pPr lvl="0">
              <a:defRPr/>
            </a:pPr>
            <a:r>
              <a:rPr lang="ko-KR" altLang="en-US" sz="2800" dirty="0"/>
              <a:t>빅데이터 분석 기반</a:t>
            </a:r>
            <a:r>
              <a:rPr lang="en-US" altLang="ko-KR" sz="2800" dirty="0"/>
              <a:t> AI </a:t>
            </a:r>
            <a:r>
              <a:rPr lang="ko-KR" altLang="en-US" sz="2800" dirty="0" err="1"/>
              <a:t>커머스</a:t>
            </a:r>
            <a:r>
              <a:rPr lang="ko-KR" altLang="en-US" sz="2800" dirty="0"/>
              <a:t> 서비스 개발자 양성과정</a:t>
            </a:r>
          </a:p>
          <a:p>
            <a:pPr lvl="0">
              <a:defRPr/>
            </a:pPr>
            <a:r>
              <a:rPr lang="en-US" altLang="ko-KR" dirty="0"/>
              <a:t>2</a:t>
            </a:r>
            <a:r>
              <a:rPr lang="ko-KR" altLang="en-US" sz="2200" dirty="0"/>
              <a:t>팀 </a:t>
            </a:r>
            <a:r>
              <a:rPr lang="en-US" altLang="ko-KR" sz="2200" dirty="0"/>
              <a:t>-</a:t>
            </a:r>
            <a:r>
              <a:rPr lang="ko-KR" altLang="en-US" sz="2200" dirty="0"/>
              <a:t> 코스모스</a:t>
            </a:r>
          </a:p>
          <a:p>
            <a:pPr lvl="0">
              <a:defRPr/>
            </a:pPr>
            <a:r>
              <a:rPr lang="ko-KR" altLang="en-US" sz="2200" dirty="0" err="1"/>
              <a:t>이호제</a:t>
            </a:r>
            <a:r>
              <a:rPr lang="en-US" altLang="ko-KR" sz="2200" dirty="0"/>
              <a:t>,</a:t>
            </a:r>
            <a:r>
              <a:rPr lang="ko-KR" altLang="en-US" sz="2200" dirty="0"/>
              <a:t> </a:t>
            </a:r>
            <a:r>
              <a:rPr lang="ko-KR" altLang="en-US" sz="2200" dirty="0" err="1"/>
              <a:t>곽태욱</a:t>
            </a:r>
            <a:r>
              <a:rPr lang="en-US" altLang="ko-KR" sz="2200" dirty="0"/>
              <a:t>,</a:t>
            </a:r>
            <a:r>
              <a:rPr lang="ko-KR" altLang="en-US" sz="2200" dirty="0"/>
              <a:t> 고정원</a:t>
            </a:r>
            <a:r>
              <a:rPr lang="en-US" altLang="ko-KR" sz="2200" dirty="0"/>
              <a:t>,</a:t>
            </a:r>
            <a:r>
              <a:rPr lang="ko-KR" altLang="en-US" sz="2200" dirty="0"/>
              <a:t> 이성우</a:t>
            </a:r>
            <a:r>
              <a:rPr lang="en-US" altLang="ko-KR" sz="2200" dirty="0"/>
              <a:t>,</a:t>
            </a:r>
            <a:r>
              <a:rPr lang="ko-KR" altLang="en-US" sz="2200" dirty="0"/>
              <a:t> 정지연</a:t>
            </a:r>
          </a:p>
        </p:txBody>
      </p:sp>
      <p:sp>
        <p:nvSpPr>
          <p:cNvPr id="4" name="제목 1"/>
          <p:cNvSpPr txBox="1"/>
          <p:nvPr/>
        </p:nvSpPr>
        <p:spPr>
          <a:xfrm>
            <a:off x="3354928" y="2595037"/>
            <a:ext cx="4952756" cy="491908"/>
          </a:xfrm>
          <a:prstGeom prst="rect">
            <a:avLst/>
          </a:prstGeom>
        </p:spPr>
        <p:txBody>
          <a:bodyPr vert="horz" lIns="91440" tIns="45720" rIns="91440" bIns="45720" anchor="ctr">
            <a:normAutofit fontScale="550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SNS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와 이커머스</a:t>
            </a:r>
            <a:r>
              <a:rPr lang="ko-KR" altLang="en-US" sz="2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의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상품 노출도 비교분석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24107" y="0"/>
            <a:ext cx="2390078" cy="54538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054878" y="1308071"/>
            <a:ext cx="3250969" cy="684336"/>
          </a:xfrm>
        </p:spPr>
        <p:txBody>
          <a:bodyPr anchor="ctr">
            <a:norm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계획서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FC7C59B-A54B-1A4E-9B57-D22B0CB52D23}"/>
              </a:ext>
            </a:extLst>
          </p:cNvPr>
          <p:cNvSpPr/>
          <p:nvPr/>
        </p:nvSpPr>
        <p:spPr>
          <a:xfrm>
            <a:off x="5483350" y="3429000"/>
            <a:ext cx="9156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ver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1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.0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C7756C72-A991-9246-A223-0C961295BA7D}"/>
              </a:ext>
            </a:extLst>
          </p:cNvPr>
          <p:cNvSpPr txBox="1"/>
          <p:nvPr/>
        </p:nvSpPr>
        <p:spPr>
          <a:xfrm>
            <a:off x="1608561" y="1750647"/>
            <a:ext cx="8639565" cy="1090344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워드 클라우드 모델링 패키지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Straight Connector 62"/>
          <p:cNvCxnSpPr>
            <a:cxnSpLocks/>
          </p:cNvCxnSpPr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27BAABA-5850-AC4F-B4C8-81DEB2AD203D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005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  <p:cxnSp>
        <p:nvCxnSpPr>
          <p:cNvPr id="23" name="Straight Connector 62">
            <a:extLst>
              <a:ext uri="{FF2B5EF4-FFF2-40B4-BE49-F238E27FC236}">
                <a16:creationId xmlns:a16="http://schemas.microsoft.com/office/drawing/2014/main" id="{416D7FFB-6118-E146-9E57-F06C33DD4F1E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제목 1">
            <a:extLst>
              <a:ext uri="{FF2B5EF4-FFF2-40B4-BE49-F238E27FC236}">
                <a16:creationId xmlns:a16="http://schemas.microsoft.com/office/drawing/2014/main" id="{1538AC6F-11F2-254E-BAA1-D268DFDA9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기대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효과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83EC4F-1294-CE47-82CE-E41851F54155}"/>
              </a:ext>
            </a:extLst>
          </p:cNvPr>
          <p:cNvSpPr txBox="1"/>
          <p:nvPr/>
        </p:nvSpPr>
        <p:spPr>
          <a:xfrm>
            <a:off x="1788615" y="2231887"/>
            <a:ext cx="1000393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인스타그램 데이터를 통해 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‘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선물하기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’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의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트렌드 파악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가능 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  <a:defRPr/>
            </a:pP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트렌드와 비교하여 카카오 선물 내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부족한 서비스를 분석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하여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플랫품과 브랜드에게  </a:t>
            </a:r>
            <a:r>
              <a:rPr lang="ko-KR" alt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윈윈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 </a:t>
            </a: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전략 구성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AE799"/>
              </a:highlight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선물하기 시장 활성화를 통해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소비자에게 편리한 일상 제공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및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웃음과 감동 선사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AE799"/>
              </a:highligh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031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Straight Connector 62"/>
          <p:cNvCxnSpPr>
            <a:cxnSpLocks/>
          </p:cNvCxnSpPr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27BAABA-5850-AC4F-B4C8-81DEB2AD203D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006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  <p:cxnSp>
        <p:nvCxnSpPr>
          <p:cNvPr id="23" name="Straight Connector 62">
            <a:extLst>
              <a:ext uri="{FF2B5EF4-FFF2-40B4-BE49-F238E27FC236}">
                <a16:creationId xmlns:a16="http://schemas.microsoft.com/office/drawing/2014/main" id="{416D7FFB-6118-E146-9E57-F06C33DD4F1E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제목 1">
            <a:extLst>
              <a:ext uri="{FF2B5EF4-FFF2-40B4-BE49-F238E27FC236}">
                <a16:creationId xmlns:a16="http://schemas.microsoft.com/office/drawing/2014/main" id="{1538AC6F-11F2-254E-BAA1-D268DFDA9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추진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체계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6BAC7020-DA1C-9845-A1AD-D5C46FC89E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653744"/>
              </p:ext>
            </p:extLst>
          </p:nvPr>
        </p:nvGraphicFramePr>
        <p:xfrm>
          <a:off x="5128260" y="1797219"/>
          <a:ext cx="1935480" cy="1203960"/>
        </p:xfrm>
        <a:graphic>
          <a:graphicData uri="http://schemas.openxmlformats.org/drawingml/2006/table">
            <a:tbl>
              <a:tblPr firstRow="1" bandRow="1"/>
              <a:tblGrid>
                <a:gridCol w="1935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163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000" dirty="0"/>
                        <a:t>Manager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89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/>
                        <a:t>이 호 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859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총괄 및 프로젝트 발표</a:t>
                      </a:r>
                    </a:p>
                    <a:p>
                      <a:pPr>
                        <a:defRPr/>
                      </a:pP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데이터 정제 </a:t>
                      </a:r>
                      <a:r>
                        <a:rPr lang="ko-KR" altLang="en-US" sz="1200" dirty="0" smtClean="0"/>
                        <a:t>및 예외처리</a:t>
                      </a:r>
                      <a:endParaRPr lang="ko-KR" altLang="en-US" sz="1200" dirty="0"/>
                    </a:p>
                    <a:p>
                      <a:pPr>
                        <a:defRPr/>
                      </a:pP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모듈</a:t>
                      </a:r>
                      <a:r>
                        <a:rPr lang="en-US" altLang="ko-KR" sz="1200" dirty="0"/>
                        <a:t>&amp;</a:t>
                      </a:r>
                      <a:r>
                        <a:rPr lang="ko-KR" altLang="en-US" sz="1200" dirty="0" err="1"/>
                        <a:t>통합테스트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90700EB-5D86-BA44-BC14-59E16749B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2617426"/>
              </p:ext>
            </p:extLst>
          </p:nvPr>
        </p:nvGraphicFramePr>
        <p:xfrm>
          <a:off x="1659537" y="3930827"/>
          <a:ext cx="1935480" cy="1107739"/>
        </p:xfrm>
        <a:graphic>
          <a:graphicData uri="http://schemas.openxmlformats.org/drawingml/2006/table">
            <a:tbl>
              <a:tblPr firstRow="1" bandRow="1"/>
              <a:tblGrid>
                <a:gridCol w="1935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163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000"/>
                        <a:t>Team 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89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/>
                        <a:t>곽 태 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859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200"/>
                        <a:t>-</a:t>
                      </a:r>
                      <a:r>
                        <a:rPr lang="ko-KR" altLang="en-US" sz="1200"/>
                        <a:t> 데이터 수집 프로그래밍</a:t>
                      </a:r>
                    </a:p>
                    <a:p>
                      <a:pPr>
                        <a:defRPr/>
                      </a:pPr>
                      <a:r>
                        <a:rPr lang="en-US" altLang="ko-KR" sz="1200"/>
                        <a:t>-</a:t>
                      </a:r>
                      <a:r>
                        <a:rPr lang="ko-KR" altLang="en-US" sz="1200"/>
                        <a:t> 모듈</a:t>
                      </a:r>
                      <a:r>
                        <a:rPr lang="en-US" altLang="ko-KR" sz="1200"/>
                        <a:t>&amp;</a:t>
                      </a:r>
                      <a:r>
                        <a:rPr lang="ko-KR" altLang="en-US" sz="1200"/>
                        <a:t>통합테스트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11BE20C4-CAE2-6542-8638-F925CCD621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672183"/>
              </p:ext>
            </p:extLst>
          </p:nvPr>
        </p:nvGraphicFramePr>
        <p:xfrm>
          <a:off x="3946244" y="3906838"/>
          <a:ext cx="1934774" cy="1107739"/>
        </p:xfrm>
        <a:graphic>
          <a:graphicData uri="http://schemas.openxmlformats.org/drawingml/2006/table">
            <a:tbl>
              <a:tblPr firstRow="1" bandRow="1"/>
              <a:tblGrid>
                <a:gridCol w="19347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163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000"/>
                        <a:t>Team 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89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/>
                        <a:t>고 정 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859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데이터 정제 프로그래밍</a:t>
                      </a:r>
                    </a:p>
                    <a:p>
                      <a:pPr>
                        <a:defRPr/>
                      </a:pP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모듈테스트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567D2A37-14D6-714A-A896-486E56025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2070024"/>
              </p:ext>
            </p:extLst>
          </p:nvPr>
        </p:nvGraphicFramePr>
        <p:xfrm>
          <a:off x="6229565" y="3900488"/>
          <a:ext cx="1935480" cy="1107739"/>
        </p:xfrm>
        <a:graphic>
          <a:graphicData uri="http://schemas.openxmlformats.org/drawingml/2006/table">
            <a:tbl>
              <a:tblPr firstRow="1" bandRow="1"/>
              <a:tblGrid>
                <a:gridCol w="1935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163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000"/>
                        <a:t>Team member</a:t>
                      </a:r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89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/>
                        <a:t>이 성 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859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ko-KR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시각화</a:t>
                      </a:r>
                      <a:r>
                        <a:rPr lang="ko-KR" altLang="en-US" sz="12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프로그래밍</a:t>
                      </a:r>
                      <a:endParaRPr lang="ko-KR" alt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defRPr/>
                      </a:pP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모듈테스트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C369BDB0-4CF9-FE49-819D-8D44E35C81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75129"/>
              </p:ext>
            </p:extLst>
          </p:nvPr>
        </p:nvGraphicFramePr>
        <p:xfrm>
          <a:off x="8480001" y="3920596"/>
          <a:ext cx="1934774" cy="1107739"/>
        </p:xfrm>
        <a:graphic>
          <a:graphicData uri="http://schemas.openxmlformats.org/drawingml/2006/table">
            <a:tbl>
              <a:tblPr firstRow="1" bandRow="1"/>
              <a:tblGrid>
                <a:gridCol w="19347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163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000"/>
                        <a:t>Team member</a:t>
                      </a:r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89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/>
                        <a:t>정 지 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859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데이터 수집 프로그래밍</a:t>
                      </a:r>
                    </a:p>
                    <a:p>
                      <a:pPr>
                        <a:defRPr/>
                      </a:pP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모듈테스트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D041E555-4F20-6C49-ACE7-1D90248B3811}"/>
              </a:ext>
            </a:extLst>
          </p:cNvPr>
          <p:cNvCxnSpPr>
            <a:stCxn id="9" idx="2"/>
          </p:cNvCxnSpPr>
          <p:nvPr/>
        </p:nvCxnSpPr>
        <p:spPr>
          <a:xfrm>
            <a:off x="6096000" y="3001179"/>
            <a:ext cx="0" cy="348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64ED30B6-7ED9-5843-BA0B-F35E887D56B8}"/>
              </a:ext>
            </a:extLst>
          </p:cNvPr>
          <p:cNvCxnSpPr/>
          <p:nvPr/>
        </p:nvCxnSpPr>
        <p:spPr>
          <a:xfrm>
            <a:off x="2612319" y="3331633"/>
            <a:ext cx="6835069" cy="88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FED3676D-E9C5-224C-9637-6991B5A802A6}"/>
              </a:ext>
            </a:extLst>
          </p:cNvPr>
          <p:cNvCxnSpPr>
            <a:endCxn id="10" idx="0"/>
          </p:cNvCxnSpPr>
          <p:nvPr/>
        </p:nvCxnSpPr>
        <p:spPr>
          <a:xfrm rot="5400000">
            <a:off x="2346659" y="3647529"/>
            <a:ext cx="563916" cy="2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FA373167-37CF-DA4D-9574-D24F53539078}"/>
              </a:ext>
            </a:extLst>
          </p:cNvPr>
          <p:cNvCxnSpPr/>
          <p:nvPr/>
        </p:nvCxnSpPr>
        <p:spPr>
          <a:xfrm rot="5400000">
            <a:off x="4616433" y="3629184"/>
            <a:ext cx="542395" cy="2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ECE86905-C79A-7F45-9E27-28B851AD94D2}"/>
              </a:ext>
            </a:extLst>
          </p:cNvPr>
          <p:cNvCxnSpPr>
            <a:cxnSpLocks/>
          </p:cNvCxnSpPr>
          <p:nvPr/>
        </p:nvCxnSpPr>
        <p:spPr>
          <a:xfrm>
            <a:off x="9405549" y="3348921"/>
            <a:ext cx="0" cy="561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856E59C4-E21E-3E46-A268-D06F9234445A}"/>
              </a:ext>
            </a:extLst>
          </p:cNvPr>
          <p:cNvCxnSpPr/>
          <p:nvPr/>
        </p:nvCxnSpPr>
        <p:spPr>
          <a:xfrm rot="5400000">
            <a:off x="6958524" y="3635534"/>
            <a:ext cx="561446" cy="65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31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Straight Connector 62"/>
          <p:cNvCxnSpPr>
            <a:cxnSpLocks/>
          </p:cNvCxnSpPr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27BAABA-5850-AC4F-B4C8-81DEB2AD203D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007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  <p:cxnSp>
        <p:nvCxnSpPr>
          <p:cNvPr id="23" name="Straight Connector 62">
            <a:extLst>
              <a:ext uri="{FF2B5EF4-FFF2-40B4-BE49-F238E27FC236}">
                <a16:creationId xmlns:a16="http://schemas.microsoft.com/office/drawing/2014/main" id="{416D7FFB-6118-E146-9E57-F06C33DD4F1E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제목 1">
            <a:extLst>
              <a:ext uri="{FF2B5EF4-FFF2-40B4-BE49-F238E27FC236}">
                <a16:creationId xmlns:a16="http://schemas.microsoft.com/office/drawing/2014/main" id="{1538AC6F-11F2-254E-BAA1-D268DFDA9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개발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환경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1BC18E3C-B24E-5A4F-8333-D454CDFC9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556613"/>
              </p:ext>
            </p:extLst>
          </p:nvPr>
        </p:nvGraphicFramePr>
        <p:xfrm>
          <a:off x="3596035" y="895377"/>
          <a:ext cx="4459605" cy="5401329"/>
        </p:xfrm>
        <a:graphic>
          <a:graphicData uri="http://schemas.openxmlformats.org/drawingml/2006/table">
            <a:tbl>
              <a:tblPr firstRow="1" bandRow="1"/>
              <a:tblGrid>
                <a:gridCol w="44596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260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dirty="0"/>
                        <a:t>Software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0096">
                <a:tc>
                  <a:txBody>
                    <a:bodyPr/>
                    <a:lstStyle/>
                    <a:p>
                      <a:pPr marL="257040" indent="-257040">
                        <a:buFont typeface="Arial"/>
                        <a:buChar char="•"/>
                        <a:defRPr/>
                      </a:pPr>
                      <a:r>
                        <a:rPr lang="en-US" altLang="ko-KR" sz="1600" dirty="0"/>
                        <a:t>OS </a:t>
                      </a:r>
                      <a:endParaRPr lang="en-US" altLang="ko-KR" sz="1600" dirty="0" smtClean="0"/>
                    </a:p>
                    <a:p>
                      <a:pPr marL="790200" lvl="1" indent="-333000">
                        <a:buFont typeface="Wingdings"/>
                        <a:buChar char="ü"/>
                        <a:defRPr/>
                      </a:pPr>
                      <a:r>
                        <a:rPr lang="en-US" altLang="ko-KR" sz="1600" dirty="0" smtClean="0"/>
                        <a:t>Windows 10 / Mac </a:t>
                      </a:r>
                      <a:r>
                        <a:rPr lang="en-US" altLang="ko-KR" sz="1600" dirty="0" smtClean="0"/>
                        <a:t>Catalina</a:t>
                      </a:r>
                    </a:p>
                    <a:p>
                      <a:pPr marL="790200" lvl="1" indent="-333000">
                        <a:buFont typeface="Wingdings"/>
                        <a:buChar char="ü"/>
                        <a:defRPr/>
                      </a:pPr>
                      <a:endParaRPr lang="en-US" altLang="ko-KR" sz="1600" dirty="0" smtClean="0"/>
                    </a:p>
                    <a:p>
                      <a:pPr marL="257040" marR="0" lvl="1" indent="-25704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altLang="ko-KR" sz="1600" dirty="0" smtClean="0"/>
                        <a:t>Language</a:t>
                      </a:r>
                    </a:p>
                    <a:p>
                      <a:pPr marL="790200" lvl="1" indent="-333000">
                        <a:buFont typeface="Wingdings"/>
                        <a:buChar char="ü"/>
                        <a:defRPr/>
                      </a:pPr>
                      <a:r>
                        <a:rPr lang="en-US" altLang="ko-KR" sz="1600" dirty="0" smtClean="0"/>
                        <a:t>Python </a:t>
                      </a:r>
                      <a:r>
                        <a:rPr lang="en-US" altLang="ko-KR" sz="1600" dirty="0" smtClean="0"/>
                        <a:t>3.10.6</a:t>
                      </a:r>
                    </a:p>
                    <a:p>
                      <a:pPr marL="790200" lvl="1" indent="-333000">
                        <a:buFont typeface="Wingdings"/>
                        <a:buChar char="ü"/>
                        <a:defRPr/>
                      </a:pPr>
                      <a:endParaRPr lang="en-US" altLang="ko-KR" sz="1600" dirty="0" smtClean="0"/>
                    </a:p>
                    <a:p>
                      <a:pPr marL="257040" indent="-257040">
                        <a:buFont typeface="Arial"/>
                        <a:buChar char="•"/>
                        <a:defRPr/>
                      </a:pPr>
                      <a:r>
                        <a:rPr lang="en-US" altLang="ko-KR" sz="1600" dirty="0" smtClean="0"/>
                        <a:t>IDE </a:t>
                      </a:r>
                      <a:endParaRPr lang="en-US" altLang="ko-KR" sz="1600" dirty="0" smtClean="0"/>
                    </a:p>
                    <a:p>
                      <a:pPr marL="790200" lvl="1" indent="-333000">
                        <a:buFont typeface="Wingdings"/>
                        <a:buChar char="ü"/>
                        <a:defRPr/>
                      </a:pPr>
                      <a:r>
                        <a:rPr lang="en-US" altLang="ko-KR" sz="1600" dirty="0" smtClean="0"/>
                        <a:t>Visual Studio Code 1.69.2</a:t>
                      </a:r>
                    </a:p>
                    <a:p>
                      <a:pPr marL="790200" lvl="1" indent="-333000">
                        <a:buFont typeface="Wingdings"/>
                        <a:buChar char="ü"/>
                        <a:defRPr/>
                      </a:pPr>
                      <a:endParaRPr lang="en-US" altLang="ko-KR" sz="1600" dirty="0" smtClean="0"/>
                    </a:p>
                    <a:p>
                      <a:pPr marL="257040" indent="-257040">
                        <a:buFont typeface="Arial"/>
                        <a:buChar char="•"/>
                        <a:defRPr/>
                      </a:pPr>
                      <a:r>
                        <a:rPr lang="en-US" altLang="ko-KR" dirty="0" smtClean="0"/>
                        <a:t>Package</a:t>
                      </a:r>
                      <a:endParaRPr lang="en-US" altLang="ko-KR" baseline="0" dirty="0" smtClean="0"/>
                    </a:p>
                    <a:p>
                      <a:pPr marL="790200" lvl="1" indent="-333000">
                        <a:buFont typeface="Wingdings"/>
                        <a:buChar char="ü"/>
                        <a:defRPr/>
                      </a:pP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beautifulsoup4 4.11.1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790200" lvl="1" indent="-333000">
                        <a:buFont typeface="Wingdings"/>
                        <a:buChar char="ü"/>
                        <a:defRPr/>
                      </a:pP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r>
                        <a:rPr lang="en-US" altLang="ko-KR" sz="1600" kern="120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s4 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0.0.1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790200" marR="0" lvl="1" indent="-3330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ü"/>
                        <a:tabLst/>
                        <a:defRPr/>
                      </a:pPr>
                      <a:r>
                        <a:rPr lang="en-US" altLang="ko-KR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openpyxl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3.0.10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790200" marR="0" lvl="1" indent="-3330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ü"/>
                        <a:tabLst/>
                        <a:defRPr/>
                      </a:pP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pandas 1.4.3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790200" marR="0" lvl="1" indent="-3330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ü"/>
                        <a:tabLst/>
                        <a:defRPr/>
                      </a:pP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requests 2.28.1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790200" marR="0" lvl="1" indent="-3330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ü"/>
                        <a:tabLst/>
                        <a:defRPr/>
                      </a:pP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selenium 4.4.3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790200" marR="0" lvl="1" indent="-3330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ü"/>
                        <a:tabLst/>
                        <a:defRPr/>
                      </a:pP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urllib3 1.26.12</a:t>
                      </a:r>
                    </a:p>
                    <a:p>
                      <a:pPr marL="790200" marR="0" lvl="1" indent="-3330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ü"/>
                        <a:tabLst/>
                        <a:defRPr/>
                      </a:pPr>
                      <a:r>
                        <a:rPr lang="en-US" altLang="ko-KR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wordcloud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1.8.2.2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790200" marR="0" lvl="1" indent="-3330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ü"/>
                        <a:tabLst/>
                        <a:defRPr/>
                      </a:pPr>
                      <a:r>
                        <a:rPr lang="en-US" altLang="ko-KR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xlrd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2.0.1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790200" marR="0" lvl="1" indent="-3330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ü"/>
                        <a:tabLst/>
                        <a:defRPr/>
                      </a:pPr>
                      <a:r>
                        <a:rPr lang="en-US" altLang="ko-KR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xlwt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1.3.0</a:t>
                      </a:r>
                      <a:endParaRPr lang="en-US" altLang="ko-KR" sz="16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9530269" y="5671159"/>
            <a:ext cx="2138722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latin typeface="+mj-ea"/>
                <a:ea typeface="+mj-ea"/>
              </a:rPr>
              <a:t>※</a:t>
            </a:r>
            <a:r>
              <a:rPr lang="en-US" altLang="ko-KR" sz="1100" b="1" dirty="0" smtClean="0">
                <a:latin typeface="+mj-ea"/>
                <a:ea typeface="+mj-ea"/>
              </a:rPr>
              <a:t>PIP: </a:t>
            </a:r>
          </a:p>
          <a:p>
            <a:r>
              <a:rPr lang="en-US" altLang="ko-KR" sz="1100" dirty="0" smtClean="0">
                <a:latin typeface="+mj-ea"/>
                <a:ea typeface="+mj-ea"/>
              </a:rPr>
              <a:t>Package Install for </a:t>
            </a:r>
            <a:r>
              <a:rPr lang="en-US" altLang="ko-KR" sz="1100" dirty="0">
                <a:latin typeface="+mj-ea"/>
                <a:ea typeface="+mj-ea"/>
              </a:rPr>
              <a:t>Python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441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Straight Connector 62"/>
          <p:cNvCxnSpPr>
            <a:cxnSpLocks/>
          </p:cNvCxnSpPr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27BAABA-5850-AC4F-B4C8-81DEB2AD203D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008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  <p:cxnSp>
        <p:nvCxnSpPr>
          <p:cNvPr id="23" name="Straight Connector 62">
            <a:extLst>
              <a:ext uri="{FF2B5EF4-FFF2-40B4-BE49-F238E27FC236}">
                <a16:creationId xmlns:a16="http://schemas.microsoft.com/office/drawing/2014/main" id="{416D7FFB-6118-E146-9E57-F06C33DD4F1E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제목 1">
            <a:extLst>
              <a:ext uri="{FF2B5EF4-FFF2-40B4-BE49-F238E27FC236}">
                <a16:creationId xmlns:a16="http://schemas.microsoft.com/office/drawing/2014/main" id="{1538AC6F-11F2-254E-BAA1-D268DFDA9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추진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일정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AA1E0C-F801-BF4C-B716-D866A623DB80}"/>
              </a:ext>
            </a:extLst>
          </p:cNvPr>
          <p:cNvSpPr txBox="1"/>
          <p:nvPr/>
        </p:nvSpPr>
        <p:spPr>
          <a:xfrm>
            <a:off x="9284732" y="5763037"/>
            <a:ext cx="290726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 b="1" dirty="0">
                <a:latin typeface="+mn-ea"/>
              </a:rPr>
              <a:t>※</a:t>
            </a:r>
            <a:r>
              <a:rPr lang="en-US" altLang="ko-KR" sz="1100" b="1" dirty="0">
                <a:latin typeface="+mn-ea"/>
              </a:rPr>
              <a:t>WBS</a:t>
            </a:r>
          </a:p>
          <a:p>
            <a:pPr>
              <a:defRPr/>
            </a:pPr>
            <a:r>
              <a:rPr lang="en-US" altLang="ko-KR" sz="1100" dirty="0">
                <a:latin typeface="Arial"/>
                <a:ea typeface="나눔스퀘어라운드 Regular"/>
                <a:cs typeface="Arial"/>
              </a:rPr>
              <a:t>(</a:t>
            </a:r>
            <a:r>
              <a:rPr lang="en-US" altLang="ko-Kore-KR" sz="1100" dirty="0">
                <a:latin typeface="Arial"/>
                <a:ea typeface="나눔스퀘어라운드 Regular"/>
                <a:cs typeface="Arial"/>
              </a:rPr>
              <a:t>Work Breakdown Structure)</a:t>
            </a:r>
            <a:endParaRPr lang="en-US" altLang="ko-KR" sz="1100" b="1" dirty="0">
              <a:latin typeface="+mn-ea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559" y="998160"/>
            <a:ext cx="6592932" cy="520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0573BCD-219B-4FC5-AB04-74448B03A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125" y="1000125"/>
            <a:ext cx="485775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675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F927FE14-2AF6-1F40-A7C1-F009CF654FCD}"/>
              </a:ext>
            </a:extLst>
          </p:cNvPr>
          <p:cNvSpPr/>
          <p:nvPr/>
        </p:nvSpPr>
        <p:spPr>
          <a:xfrm>
            <a:off x="-8020" y="0"/>
            <a:ext cx="12200020" cy="663557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EEF6AE-BDA6-6B49-AF9F-FB9775CD1B92}"/>
              </a:ext>
            </a:extLst>
          </p:cNvPr>
          <p:cNvSpPr txBox="1"/>
          <p:nvPr/>
        </p:nvSpPr>
        <p:spPr>
          <a:xfrm>
            <a:off x="3595539" y="3044279"/>
            <a:ext cx="50009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spc="1400" dirty="0">
                <a:solidFill>
                  <a:schemeClr val="bg1"/>
                </a:solidFill>
              </a:rPr>
              <a:t>Thank You!</a:t>
            </a:r>
            <a:endParaRPr lang="ko-KR" altLang="en-US" sz="4400" b="1" spc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8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28675" y="135493"/>
            <a:ext cx="218842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b="1" spc="600">
                <a:solidFill>
                  <a:schemeClr val="bg1"/>
                </a:solidFill>
              </a:rPr>
              <a:t>변경 이력 관리</a:t>
            </a:r>
          </a:p>
        </p:txBody>
      </p:sp>
      <p:graphicFrame>
        <p:nvGraphicFramePr>
          <p:cNvPr id="8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060868"/>
              </p:ext>
            </p:extLst>
          </p:nvPr>
        </p:nvGraphicFramePr>
        <p:xfrm>
          <a:off x="742950" y="1070592"/>
          <a:ext cx="11132123" cy="5009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5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1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0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7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605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6605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9431"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/>
                        <a:t>No.</a:t>
                      </a:r>
                      <a:endParaRPr lang="ko-KR" altLang="en-US" sz="1400" dirty="0"/>
                    </a:p>
                  </a:txBody>
                  <a:tcPr marL="119901" marR="119901" marT="59950" marB="5995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변경 내역</a:t>
                      </a:r>
                    </a:p>
                  </a:txBody>
                  <a:tcPr marL="119901" marR="119901" marT="59950" marB="5995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작성</a:t>
                      </a:r>
                    </a:p>
                  </a:txBody>
                  <a:tcPr marL="119901" marR="119901" marT="59950" marB="599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검토</a:t>
                      </a:r>
                    </a:p>
                  </a:txBody>
                  <a:tcPr marL="119901" marR="119901" marT="59950" marB="5995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431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일자</a:t>
                      </a:r>
                    </a:p>
                  </a:txBody>
                  <a:tcPr marL="119901" marR="119901" marT="59950" marB="599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작성자</a:t>
                      </a:r>
                    </a:p>
                  </a:txBody>
                  <a:tcPr marL="119901" marR="119901" marT="59950" marB="5995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일자</a:t>
                      </a:r>
                    </a:p>
                  </a:txBody>
                  <a:tcPr marL="119901" marR="119901" marT="59950" marB="5995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담당자</a:t>
                      </a:r>
                    </a:p>
                  </a:txBody>
                  <a:tcPr marL="119901" marR="119901" marT="59950" marB="5995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/>
                        <a:t>1</a:t>
                      </a:r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1" dirty="0"/>
                        <a:t>초안 작성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en-US" altLang="ko-KR" sz="1400" b="1" dirty="0" err="1"/>
                        <a:t>ver</a:t>
                      </a:r>
                      <a:r>
                        <a:rPr lang="en-US" altLang="ko-KR" sz="1400" b="1" baseline="0" dirty="0"/>
                        <a:t> 0.1)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/>
                        <a:t>2022.09.07</a:t>
                      </a:r>
                    </a:p>
                  </a:txBody>
                  <a:tcPr marL="119901" marR="119901" marT="59950" marB="5995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0" dirty="0" smtClean="0"/>
                        <a:t>정지연</a:t>
                      </a:r>
                      <a:endParaRPr lang="en-US" altLang="ko-KR" sz="1400" b="0" dirty="0"/>
                    </a:p>
                  </a:txBody>
                  <a:tcPr marL="119901" marR="119901" marT="59950" marB="5995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/>
                        <a:t>2022.09.07</a:t>
                      </a:r>
                      <a:endParaRPr lang="ko-KR" altLang="en-US" sz="1400" b="1"/>
                    </a:p>
                  </a:txBody>
                  <a:tcPr marL="119901" marR="119901" marT="59950" marB="5995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/>
                        <a:t>이진영 강사</a:t>
                      </a:r>
                    </a:p>
                  </a:txBody>
                  <a:tcPr marL="119901" marR="119901" marT="59950" marB="5995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w="med" len="med"/>
                      <a:tailEnd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/>
                        <a:t>2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1" dirty="0" err="1"/>
                        <a:t>수정본</a:t>
                      </a:r>
                      <a:r>
                        <a:rPr lang="ko-KR" altLang="en-US" sz="1400" b="1" dirty="0"/>
                        <a:t> 작성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en-US" altLang="ko-KR" sz="1400" b="1" dirty="0" err="1"/>
                        <a:t>ver</a:t>
                      </a:r>
                      <a:r>
                        <a:rPr lang="en-US" altLang="ko-KR" sz="1400" b="1" dirty="0"/>
                        <a:t> 0.2)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/>
                        <a:t>2022.09.08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0" dirty="0" smtClean="0"/>
                        <a:t>정지연</a:t>
                      </a:r>
                      <a:endParaRPr lang="en-US" altLang="ko-KR" sz="1400" b="0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/>
                        <a:t>2022.09.08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/>
                        <a:t>이진영 강사</a:t>
                      </a:r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/>
                        <a:t>3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1" dirty="0" smtClean="0"/>
                        <a:t>추진배경</a:t>
                      </a:r>
                      <a:r>
                        <a:rPr lang="en-US" altLang="ko-KR" sz="1400" b="1" dirty="0" smtClean="0"/>
                        <a:t>,</a:t>
                      </a:r>
                      <a:r>
                        <a:rPr lang="en-US" altLang="ko-KR" sz="1400" b="1" baseline="0" dirty="0" smtClean="0"/>
                        <a:t> </a:t>
                      </a:r>
                      <a:r>
                        <a:rPr lang="ko-KR" altLang="en-US" sz="1400" b="1" baseline="0" dirty="0" err="1" smtClean="0"/>
                        <a:t>오탈자</a:t>
                      </a:r>
                      <a:r>
                        <a:rPr lang="ko-KR" altLang="en-US" sz="1400" b="1" baseline="0" dirty="0" smtClean="0"/>
                        <a:t> 및 디자인</a:t>
                      </a:r>
                      <a:r>
                        <a:rPr lang="ko-KR" altLang="en-US" sz="1400" b="1" dirty="0" smtClean="0"/>
                        <a:t> </a:t>
                      </a:r>
                      <a:r>
                        <a:rPr lang="ko-KR" altLang="en-US" sz="1400" b="1" dirty="0" err="1" smtClean="0"/>
                        <a:t>수정본</a:t>
                      </a:r>
                      <a:r>
                        <a:rPr lang="ko-KR" altLang="en-US" sz="1400" b="1" dirty="0" smtClean="0"/>
                        <a:t> </a:t>
                      </a:r>
                      <a:r>
                        <a:rPr lang="ko-KR" altLang="en-US" sz="1400" b="1" dirty="0"/>
                        <a:t>작성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en-US" altLang="ko-KR" sz="1400" b="1" dirty="0" err="1"/>
                        <a:t>ver</a:t>
                      </a:r>
                      <a:r>
                        <a:rPr lang="en-US" altLang="ko-KR" sz="1400" b="1" dirty="0"/>
                        <a:t> 0.3)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/>
                        <a:t>2022.09.19</a:t>
                      </a:r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0" dirty="0" smtClean="0"/>
                        <a:t>정지연</a:t>
                      </a:r>
                      <a:endParaRPr lang="en-US" altLang="ko-KR" sz="1400" b="0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 smtClean="0"/>
                        <a:t>2022.09.19</a:t>
                      </a:r>
                      <a:endParaRPr lang="en-US" altLang="ko-KR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/>
                        <a:t>이진영 강사</a:t>
                      </a:r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 smtClean="0"/>
                        <a:t>4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400" b="1" dirty="0" smtClean="0"/>
                        <a:t>추진일정 </a:t>
                      </a:r>
                      <a:r>
                        <a:rPr lang="ko-KR" altLang="en-US" sz="1400" b="1" dirty="0" err="1" smtClean="0"/>
                        <a:t>수정본</a:t>
                      </a:r>
                      <a:r>
                        <a:rPr lang="ko-KR" altLang="en-US" sz="1400" b="1" dirty="0" smtClean="0"/>
                        <a:t> 작성</a:t>
                      </a:r>
                      <a:r>
                        <a:rPr lang="en-US" altLang="ko-KR" sz="1400" b="1" dirty="0" smtClean="0"/>
                        <a:t>(</a:t>
                      </a:r>
                      <a:r>
                        <a:rPr lang="en-US" altLang="ko-KR" sz="1400" b="1" dirty="0" err="1" smtClean="0"/>
                        <a:t>ver</a:t>
                      </a:r>
                      <a:r>
                        <a:rPr lang="en-US" altLang="ko-KR" sz="1400" b="1" dirty="0" smtClean="0"/>
                        <a:t> 0.4)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 smtClean="0"/>
                        <a:t>2022.09.20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0" dirty="0" smtClean="0"/>
                        <a:t>정지연</a:t>
                      </a:r>
                      <a:endParaRPr lang="ko-KR" altLang="en-US" sz="1400" b="0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 smtClean="0"/>
                        <a:t>2022.10.05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 smtClean="0"/>
                        <a:t>이진영 강사</a:t>
                      </a:r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 smtClean="0"/>
                        <a:t>5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 err="1" smtClean="0"/>
                        <a:t>최종본</a:t>
                      </a:r>
                      <a:r>
                        <a:rPr lang="ko-KR" altLang="en-US" sz="1400" b="1" dirty="0" smtClean="0"/>
                        <a:t> 검토</a:t>
                      </a:r>
                      <a:r>
                        <a:rPr lang="en-US" altLang="ko-KR" sz="1400" b="1" dirty="0" smtClean="0"/>
                        <a:t>(</a:t>
                      </a:r>
                      <a:r>
                        <a:rPr lang="en-US" altLang="ko-KR" sz="1400" b="1" dirty="0" err="1" smtClean="0"/>
                        <a:t>ver</a:t>
                      </a:r>
                      <a:r>
                        <a:rPr lang="en-US" altLang="ko-KR" sz="1400" b="1" dirty="0" smtClean="0"/>
                        <a:t> 1.0)</a:t>
                      </a:r>
                      <a:endParaRPr lang="ko-KR" altLang="en-US" sz="1400" b="1" dirty="0" smtClean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 smtClean="0"/>
                        <a:t>2022.09.23</a:t>
                      </a:r>
                      <a:endParaRPr lang="ko-KR" altLang="en-US" sz="1400" b="1" dirty="0" smtClean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 err="1" smtClean="0"/>
                        <a:t>이호제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b="1" dirty="0" smtClean="0"/>
                        <a:t>2022.10.05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smtClean="0"/>
                        <a:t>이진영 강사</a:t>
                      </a:r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4155B620-47F5-9A44-BB25-4FDF604DD03B}"/>
              </a:ext>
            </a:extLst>
          </p:cNvPr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5B627DCF-7F3A-B54D-864D-719F7946FC00}"/>
              </a:ext>
            </a:extLst>
          </p:cNvPr>
          <p:cNvSpPr txBox="1">
            <a:spLocks/>
          </p:cNvSpPr>
          <p:nvPr/>
        </p:nvSpPr>
        <p:spPr>
          <a:xfrm>
            <a:off x="405200" y="345933"/>
            <a:ext cx="2766830" cy="36004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변경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이력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AAF135A-A71D-B846-A54A-8CC21F2E1779}"/>
              </a:ext>
            </a:extLst>
          </p:cNvPr>
          <p:cNvGrpSpPr/>
          <p:nvPr/>
        </p:nvGrpSpPr>
        <p:grpSpPr>
          <a:xfrm>
            <a:off x="248194" y="773843"/>
            <a:ext cx="11730446" cy="5396200"/>
            <a:chOff x="1579402" y="773843"/>
            <a:chExt cx="9337980" cy="5396200"/>
          </a:xfrm>
        </p:grpSpPr>
        <p:cxnSp>
          <p:nvCxnSpPr>
            <p:cNvPr id="11" name="Straight Connector 62">
              <a:extLst>
                <a:ext uri="{FF2B5EF4-FFF2-40B4-BE49-F238E27FC236}">
                  <a16:creationId xmlns:a16="http://schemas.microsoft.com/office/drawing/2014/main" id="{F638D303-64E0-AA43-86ED-58E8FC9D952C}"/>
                </a:ext>
              </a:extLst>
            </p:cNvPr>
            <p:cNvCxnSpPr/>
            <p:nvPr/>
          </p:nvCxnSpPr>
          <p:spPr>
            <a:xfrm>
              <a:off x="1579402" y="773843"/>
              <a:ext cx="9337980" cy="0"/>
            </a:xfrm>
            <a:prstGeom prst="line">
              <a:avLst/>
            </a:prstGeom>
            <a:ln w="285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62">
              <a:extLst>
                <a:ext uri="{FF2B5EF4-FFF2-40B4-BE49-F238E27FC236}">
                  <a16:creationId xmlns:a16="http://schemas.microsoft.com/office/drawing/2014/main" id="{204EB197-33AD-2C45-BC89-E8A7A6D6B01E}"/>
                </a:ext>
              </a:extLst>
            </p:cNvPr>
            <p:cNvCxnSpPr/>
            <p:nvPr/>
          </p:nvCxnSpPr>
          <p:spPr>
            <a:xfrm>
              <a:off x="1579402" y="6170043"/>
              <a:ext cx="9337980" cy="0"/>
            </a:xfrm>
            <a:prstGeom prst="line">
              <a:avLst/>
            </a:prstGeom>
            <a:ln w="285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338656"/>
            <a:ext cx="4572000" cy="1090344"/>
          </a:xfrm>
        </p:spPr>
        <p:txBody>
          <a:bodyPr>
            <a:no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Contents</a:t>
            </a:r>
            <a:endParaRPr lang="ko-KR" altLang="en-US" sz="2800" spc="-3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013B5E-9BE9-BF44-9E41-43B6F3F7B0FE}"/>
              </a:ext>
            </a:extLst>
          </p:cNvPr>
          <p:cNvSpPr txBox="1"/>
          <p:nvPr/>
        </p:nvSpPr>
        <p:spPr>
          <a:xfrm>
            <a:off x="5592211" y="1214363"/>
            <a:ext cx="2553808" cy="5857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dirty="0"/>
              <a:t>001</a:t>
            </a:r>
            <a:r>
              <a:rPr lang="ko-KR" altLang="en-US" dirty="0"/>
              <a:t> 추진배경</a:t>
            </a:r>
            <a:endParaRPr lang="en-US" altLang="ko-KR" dirty="0"/>
          </a:p>
          <a:p>
            <a:pPr>
              <a:lnSpc>
                <a:spcPct val="200000"/>
              </a:lnSpc>
              <a:defRPr/>
            </a:pPr>
            <a:r>
              <a:rPr lang="en-US" altLang="ko-KR" dirty="0"/>
              <a:t>002</a:t>
            </a:r>
            <a:r>
              <a:rPr lang="ko-KR" altLang="en-US" dirty="0"/>
              <a:t> 개발필요성</a:t>
            </a:r>
            <a:endParaRPr lang="en-US" altLang="ko-KR" dirty="0"/>
          </a:p>
          <a:p>
            <a:pPr>
              <a:lnSpc>
                <a:spcPct val="200000"/>
              </a:lnSpc>
              <a:defRPr/>
            </a:pPr>
            <a:r>
              <a:rPr lang="en-US" altLang="ko-KR" dirty="0"/>
              <a:t>003</a:t>
            </a:r>
            <a:r>
              <a:rPr lang="ko-KR" altLang="en-US" dirty="0"/>
              <a:t> 개발목적</a:t>
            </a:r>
            <a:endParaRPr lang="en-US" altLang="ko-KR" dirty="0"/>
          </a:p>
          <a:p>
            <a:pPr>
              <a:lnSpc>
                <a:spcPct val="200000"/>
              </a:lnSpc>
              <a:defRPr/>
            </a:pPr>
            <a:r>
              <a:rPr lang="en-US" altLang="ko-KR" dirty="0"/>
              <a:t>004</a:t>
            </a:r>
            <a:r>
              <a:rPr lang="ko-KR" altLang="en-US" dirty="0"/>
              <a:t> 개발방향</a:t>
            </a:r>
            <a:endParaRPr lang="en-US" altLang="ko-KR" dirty="0"/>
          </a:p>
          <a:p>
            <a:pPr>
              <a:lnSpc>
                <a:spcPct val="200000"/>
              </a:lnSpc>
              <a:defRPr/>
            </a:pPr>
            <a:r>
              <a:rPr lang="en-US" altLang="ko-KR" dirty="0"/>
              <a:t>005</a:t>
            </a:r>
            <a:r>
              <a:rPr lang="ko-KR" altLang="en-US" dirty="0"/>
              <a:t> 기대효과</a:t>
            </a:r>
            <a:endParaRPr lang="en-US" altLang="ko-KR" dirty="0"/>
          </a:p>
          <a:p>
            <a:pPr>
              <a:lnSpc>
                <a:spcPct val="200000"/>
              </a:lnSpc>
              <a:defRPr/>
            </a:pPr>
            <a:r>
              <a:rPr lang="en-US" altLang="ko-KR" dirty="0"/>
              <a:t>006</a:t>
            </a:r>
            <a:r>
              <a:rPr lang="ko-KR" altLang="en-US" dirty="0"/>
              <a:t> 추진체계</a:t>
            </a:r>
            <a:endParaRPr lang="en-US" altLang="ko-KR" dirty="0"/>
          </a:p>
          <a:p>
            <a:pPr>
              <a:lnSpc>
                <a:spcPct val="200000"/>
              </a:lnSpc>
              <a:defRPr/>
            </a:pPr>
            <a:r>
              <a:rPr lang="en-US" altLang="ko-KR" dirty="0"/>
              <a:t>007</a:t>
            </a:r>
            <a:r>
              <a:rPr lang="ko-KR" altLang="en-US" dirty="0"/>
              <a:t> 개발환경</a:t>
            </a:r>
            <a:endParaRPr lang="en-US" altLang="ko-KR" dirty="0"/>
          </a:p>
          <a:p>
            <a:pPr>
              <a:lnSpc>
                <a:spcPct val="200000"/>
              </a:lnSpc>
              <a:defRPr/>
            </a:pPr>
            <a:r>
              <a:rPr lang="en-US" altLang="ko-KR" dirty="0"/>
              <a:t>008</a:t>
            </a:r>
            <a:r>
              <a:rPr lang="ko-KR" altLang="en-US" dirty="0"/>
              <a:t> 추진일정</a:t>
            </a:r>
            <a:endParaRPr lang="en-US" altLang="ko-KR" dirty="0"/>
          </a:p>
          <a:p>
            <a:pPr>
              <a:lnSpc>
                <a:spcPct val="200000"/>
              </a:lnSpc>
              <a:defRPr/>
            </a:pPr>
            <a:r>
              <a:rPr lang="en-US" altLang="ko-KR" dirty="0"/>
              <a:t>		</a:t>
            </a:r>
          </a:p>
          <a:p>
            <a:pPr>
              <a:lnSpc>
                <a:spcPct val="150000"/>
              </a:lnSpc>
              <a:defRPr/>
            </a:pPr>
            <a:endParaRPr lang="en-US" altLang="ko-KR" dirty="0"/>
          </a:p>
          <a:p>
            <a:pPr>
              <a:lnSpc>
                <a:spcPct val="150000"/>
              </a:lnSpc>
              <a:defRPr/>
            </a:pPr>
            <a:r>
              <a:rPr lang="en-US" altLang="ko-KR" dirty="0"/>
              <a:t>	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879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954206" y="1444884"/>
            <a:ext cx="8652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+mn-ea"/>
              </a:rPr>
              <a:t>‘</a:t>
            </a:r>
            <a:r>
              <a:rPr lang="ko-KR" altLang="en-US" b="1" dirty="0">
                <a:latin typeface="+mn-ea"/>
              </a:rPr>
              <a:t>온라인 선물하기</a:t>
            </a:r>
            <a:r>
              <a:rPr lang="en-US" altLang="ko-KR" b="1" dirty="0">
                <a:latin typeface="+mn-ea"/>
              </a:rPr>
              <a:t>’</a:t>
            </a:r>
            <a:r>
              <a:rPr lang="ko-KR" altLang="en-US" b="1" dirty="0">
                <a:latin typeface="+mn-ea"/>
              </a:rPr>
              <a:t> 시장 급성장</a:t>
            </a:r>
            <a:endParaRPr lang="en-US" altLang="ko-KR" b="1" dirty="0">
              <a:latin typeface="+mn-ea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954205" y="2002003"/>
            <a:ext cx="8431802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4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년간 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182%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성장 </a:t>
            </a:r>
            <a:endParaRPr lang="en-US" altLang="ko-KR" sz="16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ko-KR" sz="8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1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2018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1085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&gt;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2019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3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3800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&gt;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2020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4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2662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&gt;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2021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5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5934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1"/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올해 상반기만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3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2853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억원 거래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출처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통계청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2022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8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월 온라인 쇼핑 동향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1"/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5831F59-28B3-F847-9CD0-3FBC36026272}"/>
              </a:ext>
            </a:extLst>
          </p:cNvPr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76B342EF-D2B7-CC44-BB2E-5C710D7AC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추진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배경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cxnSp>
        <p:nvCxnSpPr>
          <p:cNvPr id="35" name="Straight Connector 62">
            <a:extLst>
              <a:ext uri="{FF2B5EF4-FFF2-40B4-BE49-F238E27FC236}">
                <a16:creationId xmlns:a16="http://schemas.microsoft.com/office/drawing/2014/main" id="{4AAA65D2-57ED-7343-AD4E-E20176A655CC}"/>
              </a:ext>
            </a:extLst>
          </p:cNvPr>
          <p:cNvCxnSpPr/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62">
            <a:extLst>
              <a:ext uri="{FF2B5EF4-FFF2-40B4-BE49-F238E27FC236}">
                <a16:creationId xmlns:a16="http://schemas.microsoft.com/office/drawing/2014/main" id="{B843FD58-44AD-E84E-886C-8770E50345DD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B278EEA-6118-F040-8E87-C28F7A123F95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001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6CC5BA7-1A60-5342-B21D-0C0CAB4AC9AB}"/>
              </a:ext>
            </a:extLst>
          </p:cNvPr>
          <p:cNvGrpSpPr/>
          <p:nvPr/>
        </p:nvGrpSpPr>
        <p:grpSpPr>
          <a:xfrm>
            <a:off x="2825079" y="3241413"/>
            <a:ext cx="6857680" cy="2291005"/>
            <a:chOff x="2853298" y="3319791"/>
            <a:chExt cx="6857680" cy="229100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E8F1DE3-7B9D-A749-B147-0C55B080B1B7}"/>
                </a:ext>
              </a:extLst>
            </p:cNvPr>
            <p:cNvSpPr/>
            <p:nvPr/>
          </p:nvSpPr>
          <p:spPr>
            <a:xfrm>
              <a:off x="3331029" y="4346348"/>
              <a:ext cx="718457" cy="36576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B6FF1F9-5C13-6E45-9B9C-2D09638CADA1}"/>
                </a:ext>
              </a:extLst>
            </p:cNvPr>
            <p:cNvSpPr/>
            <p:nvPr/>
          </p:nvSpPr>
          <p:spPr>
            <a:xfrm>
              <a:off x="4405449" y="4140381"/>
              <a:ext cx="718457" cy="57172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934818C-CF8F-C341-BEEF-201FFEAF71D6}"/>
                </a:ext>
              </a:extLst>
            </p:cNvPr>
            <p:cNvSpPr/>
            <p:nvPr/>
          </p:nvSpPr>
          <p:spPr>
            <a:xfrm>
              <a:off x="5479869" y="3897853"/>
              <a:ext cx="718457" cy="81425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4A91DDC6-5D0F-7748-99D7-5ED16F84F483}"/>
                </a:ext>
              </a:extLst>
            </p:cNvPr>
            <p:cNvSpPr/>
            <p:nvPr/>
          </p:nvSpPr>
          <p:spPr>
            <a:xfrm>
              <a:off x="6554289" y="3617864"/>
              <a:ext cx="718457" cy="109424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4F592FD-07BF-7446-AB5A-25AF422DA52B}"/>
                </a:ext>
              </a:extLst>
            </p:cNvPr>
            <p:cNvSpPr/>
            <p:nvPr/>
          </p:nvSpPr>
          <p:spPr>
            <a:xfrm>
              <a:off x="7628708" y="4140381"/>
              <a:ext cx="718457" cy="57172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D0CE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FEB88DA-3877-4542-AF88-53546519E15D}"/>
                </a:ext>
              </a:extLst>
            </p:cNvPr>
            <p:cNvSpPr txBox="1"/>
            <p:nvPr/>
          </p:nvSpPr>
          <p:spPr>
            <a:xfrm>
              <a:off x="3435532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018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E449F44-44BD-2542-8ADA-7AE4DFC63F26}"/>
                </a:ext>
              </a:extLst>
            </p:cNvPr>
            <p:cNvSpPr txBox="1"/>
            <p:nvPr/>
          </p:nvSpPr>
          <p:spPr>
            <a:xfrm>
              <a:off x="4523015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019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65C9452-69A5-4B47-894B-4FE18A1ACF31}"/>
                </a:ext>
              </a:extLst>
            </p:cNvPr>
            <p:cNvSpPr txBox="1"/>
            <p:nvPr/>
          </p:nvSpPr>
          <p:spPr>
            <a:xfrm>
              <a:off x="5610498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020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963708F-732C-244D-9D01-D57CF7D8C174}"/>
                </a:ext>
              </a:extLst>
            </p:cNvPr>
            <p:cNvSpPr txBox="1"/>
            <p:nvPr/>
          </p:nvSpPr>
          <p:spPr>
            <a:xfrm>
              <a:off x="6697981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021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B94A4C0-DC93-3D4A-8747-95543AFE3105}"/>
                </a:ext>
              </a:extLst>
            </p:cNvPr>
            <p:cNvSpPr txBox="1"/>
            <p:nvPr/>
          </p:nvSpPr>
          <p:spPr>
            <a:xfrm>
              <a:off x="7785462" y="4748786"/>
              <a:ext cx="718457" cy="2616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dirty="0">
                  <a:solidFill>
                    <a:schemeClr val="bg1">
                      <a:lumMod val="65000"/>
                    </a:schemeClr>
                  </a:solidFill>
                </a:rPr>
                <a:t>2</a:t>
              </a:r>
              <a:r>
                <a:rPr kumimoji="1" lang="en-US" altLang="ko-KR" sz="1100" dirty="0">
                  <a:solidFill>
                    <a:schemeClr val="bg1">
                      <a:lumMod val="65000"/>
                    </a:schemeClr>
                  </a:solidFill>
                </a:rPr>
                <a:t>022</a:t>
              </a:r>
              <a:r>
                <a:rPr kumimoji="1" lang="ko-KR" altLang="en-US" sz="1100" dirty="0">
                  <a:solidFill>
                    <a:schemeClr val="bg1">
                      <a:lumMod val="65000"/>
                    </a:schemeClr>
                  </a:solidFill>
                </a:rPr>
                <a:t>*</a:t>
              </a:r>
              <a:endParaRPr kumimoji="1" lang="ko-Kore-KR" alt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1D662A5-A366-4F4B-BAF5-AD1084D98E4C}"/>
                </a:ext>
              </a:extLst>
            </p:cNvPr>
            <p:cNvSpPr txBox="1"/>
            <p:nvPr/>
          </p:nvSpPr>
          <p:spPr>
            <a:xfrm>
              <a:off x="3318866" y="4081826"/>
              <a:ext cx="930729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1085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72ED133-281A-424F-8B69-D686711A143A}"/>
                </a:ext>
              </a:extLst>
            </p:cNvPr>
            <p:cNvSpPr txBox="1"/>
            <p:nvPr/>
          </p:nvSpPr>
          <p:spPr>
            <a:xfrm>
              <a:off x="4441371" y="3819002"/>
              <a:ext cx="930729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3800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CA2B5C4-2EBC-B447-8F6F-72D3B5689FEA}"/>
                </a:ext>
              </a:extLst>
            </p:cNvPr>
            <p:cNvSpPr txBox="1"/>
            <p:nvPr/>
          </p:nvSpPr>
          <p:spPr>
            <a:xfrm>
              <a:off x="5504361" y="3583248"/>
              <a:ext cx="930729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3990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DAEA738-3D06-F349-A1ED-1F673A431EB3}"/>
                </a:ext>
              </a:extLst>
            </p:cNvPr>
            <p:cNvSpPr txBox="1"/>
            <p:nvPr/>
          </p:nvSpPr>
          <p:spPr>
            <a:xfrm>
              <a:off x="6583680" y="3319791"/>
              <a:ext cx="874290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5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9534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1E62255-B0C7-B244-BD63-BF0EDD1434C4}"/>
                </a:ext>
              </a:extLst>
            </p:cNvPr>
            <p:cNvSpPr txBox="1"/>
            <p:nvPr/>
          </p:nvSpPr>
          <p:spPr>
            <a:xfrm>
              <a:off x="7628708" y="3834249"/>
              <a:ext cx="917665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  <a:r>
                <a:rPr kumimoji="1"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조</a:t>
              </a:r>
              <a:r>
                <a:rPr kumimoji="1"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2853</a:t>
              </a:r>
              <a:endParaRPr kumimoji="1" lang="ko-Kore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타원 11">
              <a:extLst>
                <a:ext uri="{FF2B5EF4-FFF2-40B4-BE49-F238E27FC236}">
                  <a16:creationId xmlns:a16="http://schemas.microsoft.com/office/drawing/2014/main" id="{94E323D3-ADED-1B40-BD45-D1898A1BEE51}"/>
                </a:ext>
              </a:extLst>
            </p:cNvPr>
            <p:cNvSpPr/>
            <p:nvPr/>
          </p:nvSpPr>
          <p:spPr>
            <a:xfrm>
              <a:off x="8912132" y="4330825"/>
              <a:ext cx="798846" cy="79884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1913BA8B-D219-6149-826E-5C1B9497E771}"/>
                </a:ext>
              </a:extLst>
            </p:cNvPr>
            <p:cNvCxnSpPr/>
            <p:nvPr/>
          </p:nvCxnSpPr>
          <p:spPr>
            <a:xfrm>
              <a:off x="2998139" y="4712108"/>
              <a:ext cx="58748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642C529-05BB-0D46-967C-135649D5977D}"/>
                </a:ext>
              </a:extLst>
            </p:cNvPr>
            <p:cNvSpPr txBox="1"/>
            <p:nvPr/>
          </p:nvSpPr>
          <p:spPr>
            <a:xfrm>
              <a:off x="8953332" y="4506324"/>
              <a:ext cx="718457" cy="646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latin typeface="+mj-ea"/>
                  <a:ea typeface="+mj-ea"/>
                </a:rPr>
                <a:t>성장률</a:t>
              </a:r>
              <a:endParaRPr lang="en-US" altLang="ko-KR" sz="1200" b="1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latin typeface="+mj-ea"/>
                  <a:ea typeface="+mj-ea"/>
                </a:rPr>
                <a:t>182%</a:t>
              </a:r>
              <a:endParaRPr lang="ko-KR" altLang="en-US" sz="1200" b="1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endParaRPr kumimoji="1" lang="ko-Kore-KR" altLang="en-US" sz="12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A0CFBD-B607-A940-9EAE-983E717398E7}"/>
                </a:ext>
              </a:extLst>
            </p:cNvPr>
            <p:cNvSpPr txBox="1"/>
            <p:nvPr/>
          </p:nvSpPr>
          <p:spPr>
            <a:xfrm>
              <a:off x="2853298" y="5210686"/>
              <a:ext cx="3345027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온라인쿠폰의</a:t>
              </a:r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최근 </a:t>
              </a:r>
              <a:r>
                <a:rPr kumimoji="1"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5</a:t>
              </a:r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년 간 서비스 </a:t>
              </a:r>
              <a:r>
                <a:rPr kumimoji="1" lang="ko-KR" altLang="en-US" sz="10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거래액</a:t>
              </a:r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endPara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단위</a:t>
              </a:r>
              <a:r>
                <a:rPr kumimoji="1"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</a:t>
              </a:r>
              <a:r>
                <a:rPr kumimoji="1" lang="ko-KR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억원 *는 상반기 기준</a:t>
              </a:r>
              <a:r>
                <a:rPr kumimoji="1"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4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Straight Connector 62"/>
          <p:cNvCxnSpPr/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55">
            <a:extLst>
              <a:ext uri="{FF2B5EF4-FFF2-40B4-BE49-F238E27FC236}">
                <a16:creationId xmlns:a16="http://schemas.microsoft.com/office/drawing/2014/main" id="{4AC4D755-A1A3-FA41-8BB7-44D441789E4C}"/>
              </a:ext>
            </a:extLst>
          </p:cNvPr>
          <p:cNvSpPr/>
          <p:nvPr/>
        </p:nvSpPr>
        <p:spPr>
          <a:xfrm>
            <a:off x="1954205" y="1384281"/>
            <a:ext cx="8652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이커머스 </a:t>
            </a:r>
            <a:r>
              <a:rPr lang="en-US" altLang="ko-KR" b="1" dirty="0">
                <a:latin typeface="+mj-ea"/>
                <a:ea typeface="+mj-ea"/>
              </a:rPr>
              <a:t>‘</a:t>
            </a:r>
            <a:r>
              <a:rPr lang="ko-KR" altLang="en-US" b="1" dirty="0">
                <a:latin typeface="+mj-ea"/>
                <a:ea typeface="+mj-ea"/>
              </a:rPr>
              <a:t>온라인 선물하기</a:t>
            </a:r>
            <a:r>
              <a:rPr lang="en-US" altLang="ko-KR" b="1" dirty="0">
                <a:latin typeface="+mj-ea"/>
                <a:ea typeface="+mj-ea"/>
              </a:rPr>
              <a:t>’</a:t>
            </a:r>
            <a:r>
              <a:rPr lang="ko-KR" altLang="en-US" b="1" dirty="0">
                <a:latin typeface="+mj-ea"/>
                <a:ea typeface="+mj-ea"/>
              </a:rPr>
              <a:t> 시장 진출</a:t>
            </a:r>
            <a:endParaRPr lang="en-US" altLang="ko-KR" b="1" dirty="0"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D2CBFCC-11D2-A041-AB23-27E0961A8D53}"/>
              </a:ext>
            </a:extLst>
          </p:cNvPr>
          <p:cNvSpPr txBox="1"/>
          <p:nvPr/>
        </p:nvSpPr>
        <p:spPr>
          <a:xfrm>
            <a:off x="1924576" y="1610659"/>
            <a:ext cx="5664944" cy="6329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en-US" altLang="ko-KR" sz="18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온오프라인 유통기업 진출</a:t>
            </a:r>
            <a:endParaRPr lang="en-US" altLang="ko-KR" sz="16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endParaRPr lang="en-US" altLang="ko-KR" sz="8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쿠팡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SSG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닷컴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H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롯데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ON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등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2020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시작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다양한 상품 보유 장점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프로세스 간편화를 통한 소비자 유치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8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네이버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	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AI 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상품 추천</a:t>
            </a:r>
            <a:endParaRPr lang="en-US" altLang="ko-KR" sz="16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2015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 시작했으나 낮은 인지도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트렌드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특정 기념일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계절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성별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연령 등 맞춤 선물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8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MZ 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세대 맞춤 특색 있는 선물</a:t>
            </a:r>
            <a:endParaRPr lang="en-US" altLang="ko-KR" sz="8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배달의 민족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배민 상품권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테사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미술품 분할 소유권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한국투자증권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온라인금융상품권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서비스 종료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클래스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101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온라인 수강권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서비스 종료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cxnSp>
        <p:nvCxnSpPr>
          <p:cNvPr id="32" name="Straight Connector 62">
            <a:extLst>
              <a:ext uri="{FF2B5EF4-FFF2-40B4-BE49-F238E27FC236}">
                <a16:creationId xmlns:a16="http://schemas.microsoft.com/office/drawing/2014/main" id="{25708DA3-3958-5247-9A54-08BBBDD08E08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5AA6546-1AA8-AD4B-B2B1-C1C76F819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4889" y="2379176"/>
            <a:ext cx="3152844" cy="1558549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4727EC7E-9180-534F-8E38-0D0E2BCE1404}"/>
              </a:ext>
            </a:extLst>
          </p:cNvPr>
          <p:cNvGrpSpPr/>
          <p:nvPr/>
        </p:nvGrpSpPr>
        <p:grpSpPr>
          <a:xfrm>
            <a:off x="8784461" y="4234128"/>
            <a:ext cx="1689204" cy="1977917"/>
            <a:chOff x="8649851" y="4113109"/>
            <a:chExt cx="1918026" cy="2245849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3634D1E-CCBE-6543-83BF-C7423F0DD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9851" y="5253147"/>
              <a:ext cx="1918025" cy="1105811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BA987EF-B523-CE4A-BE62-422019C5F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9852" y="4113109"/>
              <a:ext cx="1918025" cy="1068337"/>
            </a:xfrm>
            <a:prstGeom prst="rect">
              <a:avLst/>
            </a:prstGeom>
          </p:spPr>
        </p:pic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612E05ED-AFC2-1C47-AC26-9677D8280F3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94" b="17333"/>
          <a:stretch/>
        </p:blipFill>
        <p:spPr>
          <a:xfrm>
            <a:off x="7336265" y="4130156"/>
            <a:ext cx="1322728" cy="2074700"/>
          </a:xfrm>
          <a:prstGeom prst="rect">
            <a:avLst/>
          </a:prstGeom>
        </p:spPr>
      </p:pic>
      <p:sp>
        <p:nvSpPr>
          <p:cNvPr id="38" name="제목 1">
            <a:extLst>
              <a:ext uri="{FF2B5EF4-FFF2-40B4-BE49-F238E27FC236}">
                <a16:creationId xmlns:a16="http://schemas.microsoft.com/office/drawing/2014/main" id="{860D4A88-4FD6-C140-8E3A-7D2CDBC2C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추진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배경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C841A1D-B008-934E-98BB-76BA39796246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001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5456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Rectangle 55"/>
          <p:cNvSpPr/>
          <p:nvPr/>
        </p:nvSpPr>
        <p:spPr>
          <a:xfrm>
            <a:off x="1888890" y="1444884"/>
            <a:ext cx="8652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시장의 선두주자 카카오</a:t>
            </a:r>
            <a:endParaRPr lang="en-US" altLang="ko-KR" b="1" dirty="0">
              <a:latin typeface="+mj-ea"/>
              <a:ea typeface="+mj-ea"/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56">
            <a:extLst>
              <a:ext uri="{FF2B5EF4-FFF2-40B4-BE49-F238E27FC236}">
                <a16:creationId xmlns:a16="http://schemas.microsoft.com/office/drawing/2014/main" id="{213379C9-4BF4-2149-81B9-8CACA7A038A0}"/>
              </a:ext>
            </a:extLst>
          </p:cNvPr>
          <p:cNvSpPr/>
          <p:nvPr/>
        </p:nvSpPr>
        <p:spPr>
          <a:xfrm>
            <a:off x="1888890" y="1956668"/>
            <a:ext cx="8431802" cy="3224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시장 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점유율 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70%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6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ko-KR" sz="8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ore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2010</a:t>
            </a:r>
            <a:r>
              <a:rPr lang="ko-Kore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년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시작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/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3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천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8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백만명 이용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선물하기 연계가 매우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쉽고 간편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위시리스트 구성으로 구매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결정 과정 대폭 축소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맞춤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선물하기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생일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건강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어른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결혼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시험 등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제품군 확장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신선식품 및 프리미엄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새로운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트렌드 반영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예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쓸모 없는 선물하기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</p:txBody>
      </p:sp>
      <p:cxnSp>
        <p:nvCxnSpPr>
          <p:cNvPr id="32" name="Straight Connector 62">
            <a:extLst>
              <a:ext uri="{FF2B5EF4-FFF2-40B4-BE49-F238E27FC236}">
                <a16:creationId xmlns:a16="http://schemas.microsoft.com/office/drawing/2014/main" id="{25708DA3-3958-5247-9A54-08BBBDD08E08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8598BA16-00E5-AD4C-A522-F30C0F64897D}"/>
              </a:ext>
            </a:extLst>
          </p:cNvPr>
          <p:cNvGrpSpPr/>
          <p:nvPr/>
        </p:nvGrpSpPr>
        <p:grpSpPr>
          <a:xfrm>
            <a:off x="7042850" y="2917495"/>
            <a:ext cx="4824889" cy="1713922"/>
            <a:chOff x="6705529" y="2295546"/>
            <a:chExt cx="4824889" cy="171392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5D19F444-7C06-4F46-8181-617B1F311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5529" y="2311786"/>
              <a:ext cx="3152844" cy="1639260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8B0C022-E9B9-484B-B121-8C94C5C7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53996" y="2295546"/>
              <a:ext cx="762047" cy="1650086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62E154B7-53F5-1644-815F-F01960326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2207" y="2302728"/>
              <a:ext cx="788211" cy="1706740"/>
            </a:xfrm>
            <a:prstGeom prst="rect">
              <a:avLst/>
            </a:prstGeom>
          </p:spPr>
        </p:pic>
      </p:grpSp>
      <p:sp>
        <p:nvSpPr>
          <p:cNvPr id="41" name="타원 11">
            <a:extLst>
              <a:ext uri="{FF2B5EF4-FFF2-40B4-BE49-F238E27FC236}">
                <a16:creationId xmlns:a16="http://schemas.microsoft.com/office/drawing/2014/main" id="{C41CC10C-CED2-DB48-B70B-DED021A0C7CE}"/>
              </a:ext>
            </a:extLst>
          </p:cNvPr>
          <p:cNvSpPr/>
          <p:nvPr/>
        </p:nvSpPr>
        <p:spPr>
          <a:xfrm>
            <a:off x="6849381" y="2769718"/>
            <a:ext cx="762047" cy="762047"/>
          </a:xfrm>
          <a:prstGeom prst="ellipse">
            <a:avLst/>
          </a:prstGeom>
          <a:solidFill>
            <a:schemeClr val="bg2">
              <a:lumMod val="9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8" name="제목 1">
            <a:extLst>
              <a:ext uri="{FF2B5EF4-FFF2-40B4-BE49-F238E27FC236}">
                <a16:creationId xmlns:a16="http://schemas.microsoft.com/office/drawing/2014/main" id="{83017180-C488-694C-9F7F-696DA4D763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추진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배경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26EF4DC-CB12-A245-BE37-338C46554CA3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001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A5BA8F-1917-CB45-B325-40530FA2B51E}"/>
              </a:ext>
            </a:extLst>
          </p:cNvPr>
          <p:cNvSpPr txBox="1"/>
          <p:nvPr/>
        </p:nvSpPr>
        <p:spPr>
          <a:xfrm>
            <a:off x="6917447" y="3033688"/>
            <a:ext cx="830112" cy="5539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  <a:latin typeface="+mj-ea"/>
              </a:rPr>
              <a:t>카카오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08569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B00B56F-C670-CA4F-8F62-1C3EAEC7A9BD}"/>
              </a:ext>
            </a:extLst>
          </p:cNvPr>
          <p:cNvSpPr/>
          <p:nvPr/>
        </p:nvSpPr>
        <p:spPr>
          <a:xfrm>
            <a:off x="6602773" y="3328255"/>
            <a:ext cx="4105125" cy="19515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F7F47260-8FA1-9444-B763-798BA992D30F}"/>
              </a:ext>
            </a:extLst>
          </p:cNvPr>
          <p:cNvSpPr/>
          <p:nvPr/>
        </p:nvSpPr>
        <p:spPr>
          <a:xfrm>
            <a:off x="1769516" y="3360276"/>
            <a:ext cx="4105125" cy="191949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Rectangle 55"/>
          <p:cNvSpPr/>
          <p:nvPr/>
        </p:nvSpPr>
        <p:spPr>
          <a:xfrm>
            <a:off x="1821421" y="1444884"/>
            <a:ext cx="8652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지속적인 성장 예상 </a:t>
            </a:r>
            <a:endParaRPr lang="en-US" altLang="ko-KR" b="1" dirty="0">
              <a:latin typeface="+mj-ea"/>
              <a:ea typeface="+mj-ea"/>
            </a:endParaRPr>
          </a:p>
        </p:txBody>
      </p:sp>
      <p:cxnSp>
        <p:nvCxnSpPr>
          <p:cNvPr id="63" name="Straight Connector 62"/>
          <p:cNvCxnSpPr>
            <a:cxnSpLocks/>
          </p:cNvCxnSpPr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A18FD60-34BA-2144-BB48-600E4C34E5EB}"/>
              </a:ext>
            </a:extLst>
          </p:cNvPr>
          <p:cNvSpPr/>
          <p:nvPr/>
        </p:nvSpPr>
        <p:spPr>
          <a:xfrm>
            <a:off x="1909860" y="3800245"/>
            <a:ext cx="381167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코로나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19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로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비대면 소비 확산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으로 일상적인 문화로 자리 잡음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모바일 서비스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의 발전으로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편리성 증대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  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전화번호 하나면 클릭 몇 번으로 가능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0DB4315-3648-3647-85BD-C64A5A5BDF78}"/>
              </a:ext>
            </a:extLst>
          </p:cNvPr>
          <p:cNvSpPr/>
          <p:nvPr/>
        </p:nvSpPr>
        <p:spPr>
          <a:xfrm>
            <a:off x="6635547" y="3827189"/>
            <a:ext cx="410512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선물을 주고 받는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아시아권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문화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영향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  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생일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명절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경조사 등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디지털 문화에 익숙한 기존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이용 연령층인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MZ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세대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(20~30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대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에서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40~50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대까지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확대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15" name="타원 11">
            <a:extLst>
              <a:ext uri="{FF2B5EF4-FFF2-40B4-BE49-F238E27FC236}">
                <a16:creationId xmlns:a16="http://schemas.microsoft.com/office/drawing/2014/main" id="{42C81AD0-7641-9C42-ABCB-9A159238CD6D}"/>
              </a:ext>
            </a:extLst>
          </p:cNvPr>
          <p:cNvSpPr/>
          <p:nvPr/>
        </p:nvSpPr>
        <p:spPr>
          <a:xfrm>
            <a:off x="5051981" y="3001066"/>
            <a:ext cx="791151" cy="79115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j-ea"/>
                <a:ea typeface="+mj-ea"/>
              </a:rPr>
              <a:t>환경</a:t>
            </a:r>
          </a:p>
        </p:txBody>
      </p:sp>
      <p:sp>
        <p:nvSpPr>
          <p:cNvPr id="4" name="십자형[C] 3">
            <a:extLst>
              <a:ext uri="{FF2B5EF4-FFF2-40B4-BE49-F238E27FC236}">
                <a16:creationId xmlns:a16="http://schemas.microsoft.com/office/drawing/2014/main" id="{4197F373-E0B7-B94C-BDB6-C11CA35810BF}"/>
              </a:ext>
            </a:extLst>
          </p:cNvPr>
          <p:cNvSpPr/>
          <p:nvPr/>
        </p:nvSpPr>
        <p:spPr>
          <a:xfrm>
            <a:off x="5992189" y="3999313"/>
            <a:ext cx="490248" cy="490248"/>
          </a:xfrm>
          <a:prstGeom prst="plus">
            <a:avLst>
              <a:gd name="adj" fmla="val 36565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8" name="타원 11">
            <a:extLst>
              <a:ext uri="{FF2B5EF4-FFF2-40B4-BE49-F238E27FC236}">
                <a16:creationId xmlns:a16="http://schemas.microsoft.com/office/drawing/2014/main" id="{3A45FA38-BD8C-AE43-93E0-85145AE8FF02}"/>
              </a:ext>
            </a:extLst>
          </p:cNvPr>
          <p:cNvSpPr/>
          <p:nvPr/>
        </p:nvSpPr>
        <p:spPr>
          <a:xfrm>
            <a:off x="9828662" y="2961588"/>
            <a:ext cx="830629" cy="83062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j-ea"/>
                <a:ea typeface="+mj-ea"/>
              </a:rPr>
              <a:t>사회</a:t>
            </a:r>
          </a:p>
        </p:txBody>
      </p:sp>
      <p:sp>
        <p:nvSpPr>
          <p:cNvPr id="39" name="Rectangle 56">
            <a:extLst>
              <a:ext uri="{FF2B5EF4-FFF2-40B4-BE49-F238E27FC236}">
                <a16:creationId xmlns:a16="http://schemas.microsoft.com/office/drawing/2014/main" id="{BA193404-E979-ED48-A743-F58DF22E68D1}"/>
              </a:ext>
            </a:extLst>
          </p:cNvPr>
          <p:cNvSpPr/>
          <p:nvPr/>
        </p:nvSpPr>
        <p:spPr>
          <a:xfrm>
            <a:off x="1821420" y="1935959"/>
            <a:ext cx="84318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디지털 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&amp;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ko-KR" altLang="en-US" sz="1600" b="1" dirty="0" err="1">
                <a:solidFill>
                  <a:schemeClr val="bg1">
                    <a:lumMod val="50000"/>
                  </a:schemeClr>
                </a:solidFill>
                <a:latin typeface="+mn-ea"/>
              </a:rPr>
              <a:t>언택트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시대의 선물하기 방식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,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간편하고 종류도 다양하여 구매력을 갖춘 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  </a:t>
            </a:r>
            <a:r>
              <a:rPr lang="ko-KR" altLang="en-US" sz="1600" dirty="0" err="1">
                <a:solidFill>
                  <a:schemeClr val="bg1">
                    <a:lumMod val="50000"/>
                  </a:schemeClr>
                </a:solidFill>
                <a:latin typeface="+mn-ea"/>
              </a:rPr>
              <a:t>중장년층도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한 번 경험하면 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재방문 및 </a:t>
            </a:r>
            <a:r>
              <a:rPr lang="ko-KR" altLang="en-US" sz="1600" b="1" dirty="0" err="1">
                <a:solidFill>
                  <a:schemeClr val="bg1">
                    <a:lumMod val="50000"/>
                  </a:schemeClr>
                </a:solidFill>
                <a:latin typeface="+mn-ea"/>
              </a:rPr>
              <a:t>재구매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패턴 발생  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7BAABA-5850-AC4F-B4C8-81DEB2AD203D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002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  <p:cxnSp>
        <p:nvCxnSpPr>
          <p:cNvPr id="23" name="Straight Connector 62">
            <a:extLst>
              <a:ext uri="{FF2B5EF4-FFF2-40B4-BE49-F238E27FC236}">
                <a16:creationId xmlns:a16="http://schemas.microsoft.com/office/drawing/2014/main" id="{416D7FFB-6118-E146-9E57-F06C33DD4F1E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56">
            <a:extLst>
              <a:ext uri="{FF2B5EF4-FFF2-40B4-BE49-F238E27FC236}">
                <a16:creationId xmlns:a16="http://schemas.microsoft.com/office/drawing/2014/main" id="{DEFE7B0D-F990-9B4A-9D69-7C6C1E221E5D}"/>
              </a:ext>
            </a:extLst>
          </p:cNvPr>
          <p:cNvSpPr/>
          <p:nvPr/>
        </p:nvSpPr>
        <p:spPr>
          <a:xfrm>
            <a:off x="1821420" y="5737250"/>
            <a:ext cx="84318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성장 중인 시장과 새로운 문화에 맞는 </a:t>
            </a: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상품 구색과 스토리</a:t>
            </a:r>
            <a:r>
              <a:rPr lang="ko-KR" altLang="en-US" sz="16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필요 </a:t>
            </a:r>
            <a:endParaRPr lang="en-US" altLang="ko-KR" sz="1600" u="sng" dirty="0">
              <a:solidFill>
                <a:schemeClr val="tx1">
                  <a:lumMod val="75000"/>
                  <a:lumOff val="25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1538AC6F-11F2-254E-BAA1-D268DFDA9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개발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필요성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0488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Straight Connector 62"/>
          <p:cNvCxnSpPr>
            <a:cxnSpLocks/>
          </p:cNvCxnSpPr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27BAABA-5850-AC4F-B4C8-81DEB2AD203D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003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  <p:cxnSp>
        <p:nvCxnSpPr>
          <p:cNvPr id="23" name="Straight Connector 62">
            <a:extLst>
              <a:ext uri="{FF2B5EF4-FFF2-40B4-BE49-F238E27FC236}">
                <a16:creationId xmlns:a16="http://schemas.microsoft.com/office/drawing/2014/main" id="{416D7FFB-6118-E146-9E57-F06C33DD4F1E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제목 1">
            <a:extLst>
              <a:ext uri="{FF2B5EF4-FFF2-40B4-BE49-F238E27FC236}">
                <a16:creationId xmlns:a16="http://schemas.microsoft.com/office/drawing/2014/main" id="{1538AC6F-11F2-254E-BAA1-D268DFDA9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개발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목적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83EC4F-1294-CE47-82CE-E41851F54155}"/>
              </a:ext>
            </a:extLst>
          </p:cNvPr>
          <p:cNvSpPr txBox="1"/>
          <p:nvPr/>
        </p:nvSpPr>
        <p:spPr>
          <a:xfrm>
            <a:off x="2188065" y="2274749"/>
            <a:ext cx="7422968" cy="998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‘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선물하기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’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시장 선두주자인 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‘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카카오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’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의 구색 상품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과 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SNS 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‘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인스타그램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’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의 트렌드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상품을 비교 분석하여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AE799"/>
                </a:highlight>
                <a:latin typeface="+mn-ea"/>
              </a:rPr>
              <a:t>업계 서비스 제안 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AE799"/>
              </a:highlight>
              <a:latin typeface="+mn-ea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08DD887C-8595-C845-9209-3911C890BAC6}"/>
              </a:ext>
            </a:extLst>
          </p:cNvPr>
          <p:cNvCxnSpPr/>
          <p:nvPr/>
        </p:nvCxnSpPr>
        <p:spPr>
          <a:xfrm>
            <a:off x="2743200" y="1094282"/>
            <a:ext cx="0" cy="11804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63D482AA-5FB4-EB4F-AB06-AB83F4DEBC6D}"/>
              </a:ext>
            </a:extLst>
          </p:cNvPr>
          <p:cNvCxnSpPr>
            <a:cxnSpLocks/>
          </p:cNvCxnSpPr>
          <p:nvPr/>
        </p:nvCxnSpPr>
        <p:spPr>
          <a:xfrm>
            <a:off x="2743200" y="3417757"/>
            <a:ext cx="0" cy="24733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815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4301A74-BA79-E248-9B2C-11A0742C87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72118"/>
              </p:ext>
            </p:extLst>
          </p:nvPr>
        </p:nvGraphicFramePr>
        <p:xfrm>
          <a:off x="2001479" y="1057275"/>
          <a:ext cx="7013934" cy="5261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6967">
                  <a:extLst>
                    <a:ext uri="{9D8B030D-6E8A-4147-A177-3AD203B41FA5}">
                      <a16:colId xmlns:a16="http://schemas.microsoft.com/office/drawing/2014/main" val="388493676"/>
                    </a:ext>
                  </a:extLst>
                </a:gridCol>
                <a:gridCol w="3506967">
                  <a:extLst>
                    <a:ext uri="{9D8B030D-6E8A-4147-A177-3AD203B41FA5}">
                      <a16:colId xmlns:a16="http://schemas.microsoft.com/office/drawing/2014/main" val="1973281572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카카오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선물하기</a:t>
                      </a:r>
                      <a:endParaRPr lang="ko-Kore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인스타그램</a:t>
                      </a: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957124"/>
                  </a:ext>
                </a:extLst>
              </a:tr>
              <a:tr h="26717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400" dirty="0"/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784101"/>
                  </a:ext>
                </a:extLst>
              </a:tr>
              <a:tr h="500062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동일한 키워드 검색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6447" marR="86447" marT="43223" marB="432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동일한 키워드 검색</a:t>
                      </a: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  <a:p>
                      <a:endParaRPr lang="ko-Kore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24857"/>
                  </a:ext>
                </a:extLst>
              </a:tr>
              <a:tr h="7036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브랜드명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과 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상품명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 추출 및 정제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2000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개</a:t>
                      </a:r>
                      <a:r>
                        <a:rPr lang="en-US" altLang="ko-KR" sz="11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검색 후 노출되는 상품 수</a:t>
                      </a:r>
                      <a:r>
                        <a:rPr lang="en-US" altLang="ko-KR" sz="11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)</a:t>
                      </a: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해시태그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 추출 및 정제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0725" marR="80725" marT="40363" marB="403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0089"/>
                  </a:ext>
                </a:extLst>
              </a:tr>
              <a:tr h="51435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시각화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워드클라우드* 형태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)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 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6447" marR="86447" marT="43223" marB="432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시각화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워드클라우드 형태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)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 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8204880"/>
                  </a:ext>
                </a:extLst>
              </a:tr>
              <a:tr h="442912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분석 및 결론 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도출</a:t>
                      </a: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marL="86447" marR="86447" marT="43223" marB="4322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</a:rPr>
                        <a:t>분석 및 결론 도출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6193270"/>
                  </a:ext>
                </a:extLst>
              </a:tr>
            </a:tbl>
          </a:graphicData>
        </a:graphic>
      </p:graphicFrame>
      <p:sp>
        <p:nvSpPr>
          <p:cNvPr id="14" name="직사각형 13"/>
          <p:cNvSpPr/>
          <p:nvPr/>
        </p:nvSpPr>
        <p:spPr>
          <a:xfrm>
            <a:off x="441713" y="273925"/>
            <a:ext cx="2843809" cy="5040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Straight Connector 62"/>
          <p:cNvCxnSpPr>
            <a:cxnSpLocks/>
          </p:cNvCxnSpPr>
          <p:nvPr/>
        </p:nvCxnSpPr>
        <p:spPr>
          <a:xfrm>
            <a:off x="248194" y="773843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27BAABA-5850-AC4F-B4C8-81DEB2AD203D}"/>
              </a:ext>
            </a:extLst>
          </p:cNvPr>
          <p:cNvSpPr txBox="1"/>
          <p:nvPr/>
        </p:nvSpPr>
        <p:spPr>
          <a:xfrm>
            <a:off x="11430000" y="369454"/>
            <a:ext cx="130871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Gulim" panose="020B0600000101010101" pitchFamily="34" charset="-127"/>
              </a:rPr>
              <a:t>004</a:t>
            </a:r>
            <a:endParaRPr kumimoji="1" lang="ko-Kore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Gulim" panose="020B0600000101010101" pitchFamily="34" charset="-127"/>
            </a:endParaRPr>
          </a:p>
        </p:txBody>
      </p:sp>
      <p:cxnSp>
        <p:nvCxnSpPr>
          <p:cNvPr id="23" name="Straight Connector 62">
            <a:extLst>
              <a:ext uri="{FF2B5EF4-FFF2-40B4-BE49-F238E27FC236}">
                <a16:creationId xmlns:a16="http://schemas.microsoft.com/office/drawing/2014/main" id="{416D7FFB-6118-E146-9E57-F06C33DD4F1E}"/>
              </a:ext>
            </a:extLst>
          </p:cNvPr>
          <p:cNvCxnSpPr/>
          <p:nvPr/>
        </p:nvCxnSpPr>
        <p:spPr>
          <a:xfrm>
            <a:off x="248194" y="6418240"/>
            <a:ext cx="11730446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제목 1">
            <a:extLst>
              <a:ext uri="{FF2B5EF4-FFF2-40B4-BE49-F238E27FC236}">
                <a16:creationId xmlns:a16="http://schemas.microsoft.com/office/drawing/2014/main" id="{1538AC6F-11F2-254E-BAA1-D268DFDA9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200" y="345933"/>
            <a:ext cx="2766830" cy="360040"/>
          </a:xfrm>
        </p:spPr>
        <p:txBody>
          <a:bodyPr>
            <a:noAutofit/>
          </a:bodyPr>
          <a:lstStyle/>
          <a:p>
            <a:pPr algn="r"/>
            <a:r>
              <a:rPr lang="ko-KR" altLang="en-US" sz="18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개발</a:t>
            </a: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  <a:ea typeface="+mn-ea"/>
              </a:rPr>
              <a:t>방향</a:t>
            </a:r>
            <a:endParaRPr lang="ko-KR" altLang="en-US" sz="2800" spc="-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DDBF425-DB62-9C4D-B552-26D7A944FE2A}"/>
              </a:ext>
            </a:extLst>
          </p:cNvPr>
          <p:cNvSpPr txBox="1"/>
          <p:nvPr/>
        </p:nvSpPr>
        <p:spPr>
          <a:xfrm>
            <a:off x="9177087" y="5609604"/>
            <a:ext cx="290726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100" b="1" dirty="0">
                <a:latin typeface="+mn-ea"/>
              </a:rPr>
              <a:t>※워드클라우드</a:t>
            </a:r>
            <a:r>
              <a:rPr lang="en-US" altLang="ko-KR" sz="1100" b="1" dirty="0">
                <a:latin typeface="+mn-ea"/>
              </a:rPr>
              <a:t>(Word Cloud):</a:t>
            </a:r>
          </a:p>
          <a:p>
            <a:pPr>
              <a:defRPr/>
            </a:pPr>
            <a:r>
              <a:rPr lang="ko-KR" altLang="en-US" sz="1100" dirty="0">
                <a:latin typeface="+mn-ea"/>
              </a:rPr>
              <a:t>문서의  키워드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개념 등을 직관적으로 파악할 수 있도록 핵심 단어를 시각화 하는 기법</a:t>
            </a:r>
            <a:endParaRPr lang="en-US" altLang="ko-KR" sz="1100" b="1" dirty="0">
              <a:latin typeface="+mn-ea"/>
            </a:endParaRPr>
          </a:p>
          <a:p>
            <a:pPr>
              <a:defRPr/>
            </a:pPr>
            <a:endParaRPr lang="en-US" altLang="ko-KR" sz="1100" b="1" dirty="0">
              <a:latin typeface="+mn-ea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4B7D55C-D9D7-7B42-89D6-6F389FF20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970" y="1604154"/>
            <a:ext cx="2567523" cy="244419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D975AE1-E8D5-4F40-A578-50E76E380D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08" r="9614"/>
          <a:stretch/>
        </p:blipFill>
        <p:spPr>
          <a:xfrm>
            <a:off x="5931357" y="1604154"/>
            <a:ext cx="2710703" cy="244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19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CH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62337"/>
      </a:accent1>
      <a:accent2>
        <a:srgbClr val="859494"/>
      </a:accent2>
      <a:accent3>
        <a:srgbClr val="F2D8C9"/>
      </a:accent3>
      <a:accent4>
        <a:srgbClr val="CC795C"/>
      </a:accent4>
      <a:accent5>
        <a:srgbClr val="9E716B"/>
      </a:accent5>
      <a:accent6>
        <a:srgbClr val="2E3F4F"/>
      </a:accent6>
      <a:hlink>
        <a:srgbClr val="262626"/>
      </a:hlink>
      <a:folHlink>
        <a:srgbClr val="262626"/>
      </a:folHlink>
    </a:clrScheme>
    <a:fontScheme name="Arial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7E6E6"/>
        </a:solidFill>
        <a:ln>
          <a:solidFill>
            <a:srgbClr val="D0CECE"/>
          </a:solidFill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2030</TotalTime>
  <Words>1076</Words>
  <Application>Microsoft Office PowerPoint</Application>
  <PresentationFormat>와이드스크린</PresentationFormat>
  <Paragraphs>260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Noto Sans KR</vt:lpstr>
      <vt:lpstr>Gulim</vt:lpstr>
      <vt:lpstr>나눔스퀘어</vt:lpstr>
      <vt:lpstr>나눔스퀘어라운드 Regular</vt:lpstr>
      <vt:lpstr>맑은 고딕</vt:lpstr>
      <vt:lpstr>-윤고딕310</vt:lpstr>
      <vt:lpstr>-윤고딕320</vt:lpstr>
      <vt:lpstr>Arial</vt:lpstr>
      <vt:lpstr>Wingdings</vt:lpstr>
      <vt:lpstr>Office 테마</vt:lpstr>
      <vt:lpstr>&lt;프로젝트 계획서&gt;</vt:lpstr>
      <vt:lpstr>PowerPoint 프레젠테이션</vt:lpstr>
      <vt:lpstr>Contents</vt:lpstr>
      <vt:lpstr>추진 배경</vt:lpstr>
      <vt:lpstr>추진 배경</vt:lpstr>
      <vt:lpstr>추진 배경</vt:lpstr>
      <vt:lpstr>개발 필요성</vt:lpstr>
      <vt:lpstr>개발 목적</vt:lpstr>
      <vt:lpstr>개발 방향</vt:lpstr>
      <vt:lpstr>기대 효과</vt:lpstr>
      <vt:lpstr>추진 체계</vt:lpstr>
      <vt:lpstr>개발 환경</vt:lpstr>
      <vt:lpstr>추진 일정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admin</cp:lastModifiedBy>
  <cp:revision>1477</cp:revision>
  <dcterms:created xsi:type="dcterms:W3CDTF">2019-01-17T10:29:08Z</dcterms:created>
  <dcterms:modified xsi:type="dcterms:W3CDTF">2022-10-05T08:42:25Z</dcterms:modified>
  <cp:version/>
</cp:coreProperties>
</file>

<file path=docProps/thumbnail.jpeg>
</file>